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wdp" ContentType="image/vnd.ms-photo"/>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7" r:id="rId2"/>
    <p:sldId id="258" r:id="rId3"/>
    <p:sldId id="259" r:id="rId4"/>
    <p:sldId id="260" r:id="rId5"/>
    <p:sldId id="261" r:id="rId6"/>
    <p:sldId id="262" r:id="rId7"/>
    <p:sldId id="266" r:id="rId8"/>
    <p:sldId id="267" r:id="rId9"/>
    <p:sldId id="268" r:id="rId10"/>
    <p:sldId id="270" r:id="rId11"/>
    <p:sldId id="275" r:id="rId12"/>
    <p:sldId id="271" r:id="rId13"/>
    <p:sldId id="272" r:id="rId14"/>
    <p:sldId id="273" r:id="rId15"/>
    <p:sldId id="276" r:id="rId16"/>
    <p:sldId id="269" r:id="rId17"/>
    <p:sldId id="277" r:id="rId18"/>
    <p:sldId id="281" r:id="rId19"/>
    <p:sldId id="285" r:id="rId20"/>
    <p:sldId id="280" r:id="rId21"/>
    <p:sldId id="279" r:id="rId22"/>
    <p:sldId id="283" r:id="rId23"/>
    <p:sldId id="278" r:id="rId24"/>
    <p:sldId id="286" r:id="rId25"/>
    <p:sldId id="287" r:id="rId26"/>
    <p:sldId id="288" r:id="rId27"/>
    <p:sldId id="289" r:id="rId28"/>
    <p:sldId id="290" r:id="rId29"/>
    <p:sldId id="291" r:id="rId30"/>
    <p:sldId id="292"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75" d="100"/>
          <a:sy n="75" d="100"/>
        </p:scale>
        <p:origin x="-888" y="-1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F96BEF8-5A02-B240-AB81-A1D8D6C1B32B}" type="datetimeFigureOut">
              <a:rPr lang="en-US" smtClean="0"/>
              <a:t>2/1/17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1C4068C-5533-C04F-90A8-04310BA63E87}" type="slidenum">
              <a:rPr lang="en-US" smtClean="0"/>
              <a:t>‹#›</a:t>
            </a:fld>
            <a:endParaRPr lang="en-US"/>
          </a:p>
        </p:txBody>
      </p:sp>
    </p:spTree>
    <p:extLst>
      <p:ext uri="{BB962C8B-B14F-4D97-AF65-F5344CB8AC3E}">
        <p14:creationId xmlns:p14="http://schemas.microsoft.com/office/powerpoint/2010/main" val="34335445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95C3B74-8B42-5D4E-AAC7-17E720A77251}" type="slidenum">
              <a:rPr lang="en-US" smtClean="0"/>
              <a:t>1</a:t>
            </a:fld>
            <a:endParaRPr lang="en-US"/>
          </a:p>
        </p:txBody>
      </p:sp>
    </p:spTree>
    <p:extLst>
      <p:ext uri="{BB962C8B-B14F-4D97-AF65-F5344CB8AC3E}">
        <p14:creationId xmlns:p14="http://schemas.microsoft.com/office/powerpoint/2010/main" val="2952640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Oldest warming experiment</a:t>
            </a:r>
          </a:p>
          <a:p>
            <a:r>
              <a:rPr lang="en-US" dirty="0" smtClean="0"/>
              <a:t>Established in 1991, consists of 10 plots, half heated by infrared lamps </a:t>
            </a:r>
            <a:endParaRPr lang="en-US" dirty="0"/>
          </a:p>
        </p:txBody>
      </p:sp>
      <p:sp>
        <p:nvSpPr>
          <p:cNvPr id="4" name="Slide Number Placeholder 3"/>
          <p:cNvSpPr>
            <a:spLocks noGrp="1"/>
          </p:cNvSpPr>
          <p:nvPr>
            <p:ph type="sldNum" sz="quarter" idx="10"/>
          </p:nvPr>
        </p:nvSpPr>
        <p:spPr/>
        <p:txBody>
          <a:bodyPr/>
          <a:lstStyle/>
          <a:p>
            <a:fld id="{F513E3D1-2499-EF42-AC89-509EA56CF8E7}" type="slidenum">
              <a:rPr lang="en-US" smtClean="0"/>
              <a:t>10</a:t>
            </a:fld>
            <a:endParaRPr lang="en-US"/>
          </a:p>
        </p:txBody>
      </p:sp>
    </p:spTree>
    <p:extLst>
      <p:ext uri="{BB962C8B-B14F-4D97-AF65-F5344CB8AC3E}">
        <p14:creationId xmlns:p14="http://schemas.microsoft.com/office/powerpoint/2010/main" val="10066260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studying 3 grass</a:t>
            </a:r>
            <a:r>
              <a:rPr lang="en-US" baseline="0" dirty="0" smtClean="0"/>
              <a:t> species</a:t>
            </a:r>
            <a:endParaRPr lang="en-US" dirty="0"/>
          </a:p>
        </p:txBody>
      </p:sp>
      <p:sp>
        <p:nvSpPr>
          <p:cNvPr id="4" name="Slide Number Placeholder 3"/>
          <p:cNvSpPr>
            <a:spLocks noGrp="1"/>
          </p:cNvSpPr>
          <p:nvPr>
            <p:ph type="sldNum" sz="quarter" idx="10"/>
          </p:nvPr>
        </p:nvSpPr>
        <p:spPr/>
        <p:txBody>
          <a:bodyPr/>
          <a:lstStyle/>
          <a:p>
            <a:fld id="{795C3B74-8B42-5D4E-AAC7-17E720A77251}" type="slidenum">
              <a:rPr lang="en-US" smtClean="0"/>
              <a:t>11</a:t>
            </a:fld>
            <a:endParaRPr lang="en-US"/>
          </a:p>
        </p:txBody>
      </p:sp>
    </p:spTree>
    <p:extLst>
      <p:ext uri="{BB962C8B-B14F-4D97-AF65-F5344CB8AC3E}">
        <p14:creationId xmlns:p14="http://schemas.microsoft.com/office/powerpoint/2010/main" val="1470959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13E3D1-2499-EF42-AC89-509EA56CF8E7}" type="slidenum">
              <a:rPr lang="en-US" smtClean="0"/>
              <a:t>13</a:t>
            </a:fld>
            <a:endParaRPr lang="en-US"/>
          </a:p>
        </p:txBody>
      </p:sp>
    </p:spTree>
    <p:extLst>
      <p:ext uri="{BB962C8B-B14F-4D97-AF65-F5344CB8AC3E}">
        <p14:creationId xmlns:p14="http://schemas.microsoft.com/office/powerpoint/2010/main" val="1238271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Highlight phenology</a:t>
            </a:r>
            <a:endParaRPr lang="en-US" dirty="0"/>
          </a:p>
        </p:txBody>
      </p:sp>
      <p:sp>
        <p:nvSpPr>
          <p:cNvPr id="4" name="Slide Number Placeholder 3"/>
          <p:cNvSpPr>
            <a:spLocks noGrp="1"/>
          </p:cNvSpPr>
          <p:nvPr>
            <p:ph type="sldNum" sz="quarter" idx="10"/>
          </p:nvPr>
        </p:nvSpPr>
        <p:spPr/>
        <p:txBody>
          <a:bodyPr/>
          <a:lstStyle/>
          <a:p>
            <a:fld id="{795C3B74-8B42-5D4E-AAC7-17E720A77251}" type="slidenum">
              <a:rPr lang="en-US" smtClean="0"/>
              <a:t>14</a:t>
            </a:fld>
            <a:endParaRPr lang="en-US"/>
          </a:p>
        </p:txBody>
      </p:sp>
    </p:spTree>
    <p:extLst>
      <p:ext uri="{BB962C8B-B14F-4D97-AF65-F5344CB8AC3E}">
        <p14:creationId xmlns:p14="http://schemas.microsoft.com/office/powerpoint/2010/main" val="33036752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Microscopy allows examining of percent colonization of host tissue by fungal symbionts,</a:t>
            </a:r>
            <a:r>
              <a:rPr lang="en-US" baseline="0" dirty="0" smtClean="0"/>
              <a:t> which can give information about extent of the symbiosis within a host plant</a:t>
            </a:r>
          </a:p>
          <a:p>
            <a:r>
              <a:rPr lang="en-US" baseline="0" dirty="0" smtClean="0"/>
              <a:t>However, microscopy just allows identification of symbionts into more coarsely defined functional groups</a:t>
            </a:r>
          </a:p>
          <a:p>
            <a:r>
              <a:rPr lang="en-US" baseline="0" dirty="0" smtClean="0"/>
              <a:t>Sequencing can allow more fine scale identification of specific fungal taxa associated with plants, and can give information about how composition of the fungal community changes with temperature/elevation</a:t>
            </a:r>
            <a:endParaRPr lang="en-US" dirty="0" smtClean="0"/>
          </a:p>
          <a:p>
            <a:endParaRPr lang="en-US" dirty="0" smtClean="0"/>
          </a:p>
          <a:p>
            <a:endParaRPr lang="en-US" dirty="0" smtClean="0"/>
          </a:p>
          <a:p>
            <a:r>
              <a:rPr lang="en-US" dirty="0" smtClean="0"/>
              <a:t>Why do both things. Could also show culturing pictures.</a:t>
            </a:r>
            <a:endParaRPr lang="en-US" dirty="0"/>
          </a:p>
        </p:txBody>
      </p:sp>
      <p:sp>
        <p:nvSpPr>
          <p:cNvPr id="4" name="Slide Number Placeholder 3"/>
          <p:cNvSpPr>
            <a:spLocks noGrp="1"/>
          </p:cNvSpPr>
          <p:nvPr>
            <p:ph type="sldNum" sz="quarter" idx="10"/>
          </p:nvPr>
        </p:nvSpPr>
        <p:spPr/>
        <p:txBody>
          <a:bodyPr/>
          <a:lstStyle/>
          <a:p>
            <a:fld id="{F513E3D1-2499-EF42-AC89-509EA56CF8E7}" type="slidenum">
              <a:rPr lang="en-US" smtClean="0"/>
              <a:t>15</a:t>
            </a:fld>
            <a:endParaRPr lang="en-US"/>
          </a:p>
        </p:txBody>
      </p:sp>
    </p:spTree>
    <p:extLst>
      <p:ext uri="{BB962C8B-B14F-4D97-AF65-F5344CB8AC3E}">
        <p14:creationId xmlns:p14="http://schemas.microsoft.com/office/powerpoint/2010/main" val="16238981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Make titles more descriptive</a:t>
            </a:r>
          </a:p>
          <a:p>
            <a:r>
              <a:rPr lang="en-US" sz="1200" kern="1200" dirty="0" smtClean="0">
                <a:solidFill>
                  <a:schemeClr val="tx1"/>
                </a:solidFill>
                <a:effectLst/>
                <a:latin typeface="+mn-lt"/>
                <a:ea typeface="+mn-ea"/>
                <a:cs typeface="+mn-cs"/>
              </a:rPr>
              <a:t>For synthesis slide:</a:t>
            </a:r>
            <a:r>
              <a:rPr lang="en-US" sz="1200" kern="1200" baseline="0" dirty="0" smtClean="0">
                <a:solidFill>
                  <a:schemeClr val="tx1"/>
                </a:solidFill>
                <a:effectLst/>
                <a:latin typeface="+mn-lt"/>
                <a:ea typeface="+mn-ea"/>
                <a:cs typeface="+mn-cs"/>
              </a:rPr>
              <a:t> compare alt. vs. warming graphs. Could had slide for each species. Change colors for warmed vs. control.</a:t>
            </a: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dirty="0" smtClean="0">
                <a:latin typeface="Avenir Book"/>
                <a:cs typeface="Avenir Book"/>
              </a:rPr>
              <a:t>For </a:t>
            </a:r>
            <a:r>
              <a:rPr lang="en-US" sz="1200" i="1" dirty="0" smtClean="0">
                <a:latin typeface="Avenir Book"/>
                <a:cs typeface="Avenir Book"/>
              </a:rPr>
              <a:t>A. </a:t>
            </a:r>
            <a:r>
              <a:rPr lang="en-US" sz="1200" i="1" dirty="0" err="1" smtClean="0">
                <a:latin typeface="Avenir Book"/>
                <a:cs typeface="Avenir Book"/>
              </a:rPr>
              <a:t>lettermanii</a:t>
            </a:r>
            <a:r>
              <a:rPr lang="en-US" sz="1200" i="1" dirty="0" smtClean="0">
                <a:latin typeface="Avenir Book"/>
                <a:cs typeface="Avenir Book"/>
              </a:rPr>
              <a:t>: </a:t>
            </a:r>
            <a:r>
              <a:rPr lang="en-US" sz="1200" dirty="0" smtClean="0">
                <a:latin typeface="Avenir Book"/>
                <a:cs typeface="Avenir Book"/>
              </a:rPr>
              <a:t>higher colonization by </a:t>
            </a:r>
            <a:r>
              <a:rPr lang="en-US" sz="1200" dirty="0" err="1" smtClean="0">
                <a:latin typeface="Avenir Book"/>
                <a:cs typeface="Avenir Book"/>
              </a:rPr>
              <a:t>arbuscular</a:t>
            </a:r>
            <a:r>
              <a:rPr lang="en-US" sz="1200" dirty="0" smtClean="0">
                <a:latin typeface="Avenir Book"/>
                <a:cs typeface="Avenir Book"/>
              </a:rPr>
              <a:t> </a:t>
            </a:r>
            <a:r>
              <a:rPr lang="en-US" sz="1200" dirty="0" err="1" smtClean="0">
                <a:latin typeface="Avenir Book"/>
                <a:cs typeface="Avenir Book"/>
              </a:rPr>
              <a:t>mycorrhizal</a:t>
            </a:r>
            <a:r>
              <a:rPr lang="en-US" sz="1200" dirty="0" smtClean="0">
                <a:latin typeface="Avenir Book"/>
                <a:cs typeface="Avenir Book"/>
              </a:rPr>
              <a:t> fungi under warming </a:t>
            </a:r>
          </a:p>
          <a:p>
            <a:r>
              <a:rPr lang="en-US" sz="1200" dirty="0" smtClean="0">
                <a:latin typeface="Avenir Book"/>
                <a:cs typeface="Avenir Book"/>
              </a:rPr>
              <a:t>No trends for </a:t>
            </a:r>
            <a:r>
              <a:rPr lang="en-US" sz="1200" i="1" dirty="0" smtClean="0">
                <a:latin typeface="Avenir Book"/>
                <a:cs typeface="Avenir Book"/>
              </a:rPr>
              <a:t>F. </a:t>
            </a:r>
            <a:r>
              <a:rPr lang="en-US" sz="1200" i="1" dirty="0" err="1" smtClean="0">
                <a:latin typeface="Avenir Book"/>
                <a:cs typeface="Avenir Book"/>
              </a:rPr>
              <a:t>thurberi</a:t>
            </a:r>
            <a:r>
              <a:rPr lang="en-US" sz="1200" dirty="0" smtClean="0">
                <a:latin typeface="Avenir Book"/>
                <a:cs typeface="Avenir Book"/>
              </a:rPr>
              <a:t> and</a:t>
            </a:r>
            <a:r>
              <a:rPr lang="en-US" sz="1200" i="1" dirty="0" smtClean="0">
                <a:latin typeface="Avenir Book"/>
                <a:cs typeface="Avenir Book"/>
              </a:rPr>
              <a:t> P. </a:t>
            </a:r>
            <a:r>
              <a:rPr lang="en-US" sz="1200" i="1" dirty="0" err="1" smtClean="0">
                <a:latin typeface="Avenir Book"/>
                <a:cs typeface="Avenir Book"/>
              </a:rPr>
              <a:t>pratensis</a:t>
            </a:r>
            <a:endParaRPr lang="en-US" sz="1200" dirty="0" smtClean="0">
              <a:latin typeface="Avenir Book"/>
              <a:cs typeface="Avenir Book"/>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found trends in fungal colonization with temperature change that differed among host species and symbiont groups</a:t>
            </a:r>
            <a:r>
              <a:rPr lang="en-US" dirty="0" smtClean="0">
                <a:effectLst/>
              </a:rPr>
              <a:t> </a:t>
            </a:r>
          </a:p>
          <a:p>
            <a:endParaRPr lang="en-US" dirty="0" smtClean="0">
              <a:effectLst/>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our full model, there was a marginally significant interaction between warming treatment and host species (</a:t>
            </a:r>
            <a:r>
              <a:rPr lang="en-US" sz="1200" kern="1200" dirty="0" err="1" smtClean="0">
                <a:solidFill>
                  <a:schemeClr val="tx1"/>
                </a:solidFill>
                <a:effectLst/>
                <a:latin typeface="+mn-lt"/>
                <a:ea typeface="+mn-ea"/>
                <a:cs typeface="+mn-cs"/>
              </a:rPr>
              <a:t>df</a:t>
            </a:r>
            <a:r>
              <a:rPr lang="en-US" sz="1200" kern="1200" dirty="0" smtClean="0">
                <a:solidFill>
                  <a:schemeClr val="tx1"/>
                </a:solidFill>
                <a:effectLst/>
                <a:latin typeface="+mn-lt"/>
                <a:ea typeface="+mn-ea"/>
                <a:cs typeface="+mn-cs"/>
              </a:rPr>
              <a:t> = 44, </a:t>
            </a:r>
            <a:r>
              <a:rPr lang="en-US" sz="1200" i="1" kern="1200" dirty="0" smtClean="0">
                <a:solidFill>
                  <a:schemeClr val="tx1"/>
                </a:solidFill>
                <a:effectLst/>
                <a:latin typeface="+mn-lt"/>
                <a:ea typeface="+mn-ea"/>
                <a:cs typeface="+mn-cs"/>
              </a:rPr>
              <a:t>t </a:t>
            </a:r>
            <a:r>
              <a:rPr lang="en-US" sz="1200" kern="1200" dirty="0" smtClean="0">
                <a:solidFill>
                  <a:schemeClr val="tx1"/>
                </a:solidFill>
                <a:effectLst/>
                <a:latin typeface="+mn-lt"/>
                <a:ea typeface="+mn-ea"/>
                <a:cs typeface="+mn-cs"/>
              </a:rPr>
              <a:t>= 2.6957, </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 =	0.0786).  Decomposing this effect, for </a:t>
            </a:r>
            <a:r>
              <a:rPr lang="en-US" sz="1200" i="1" kern="1200" dirty="0" smtClean="0">
                <a:solidFill>
                  <a:schemeClr val="tx1"/>
                </a:solidFill>
                <a:effectLst/>
                <a:latin typeface="+mn-lt"/>
                <a:ea typeface="+mn-ea"/>
                <a:cs typeface="+mn-cs"/>
              </a:rPr>
              <a:t>A. </a:t>
            </a:r>
            <a:r>
              <a:rPr lang="en-US" sz="1200" i="1" kern="1200" dirty="0" err="1" smtClean="0">
                <a:solidFill>
                  <a:schemeClr val="tx1"/>
                </a:solidFill>
                <a:effectLst/>
                <a:latin typeface="+mn-lt"/>
                <a:ea typeface="+mn-ea"/>
                <a:cs typeface="+mn-cs"/>
              </a:rPr>
              <a:t>lettermanii</a:t>
            </a:r>
            <a:r>
              <a:rPr lang="en-US" sz="1200" i="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colonization by AMF hyphae was ~31% higher in warmed relative to control plots (</a:t>
            </a:r>
            <a:r>
              <a:rPr lang="en-US" sz="1200" kern="1200" dirty="0" err="1" smtClean="0">
                <a:solidFill>
                  <a:schemeClr val="tx1"/>
                </a:solidFill>
                <a:effectLst/>
                <a:latin typeface="+mn-lt"/>
                <a:ea typeface="+mn-ea"/>
                <a:cs typeface="+mn-cs"/>
              </a:rPr>
              <a:t>df</a:t>
            </a:r>
            <a:r>
              <a:rPr lang="en-US" sz="1200" kern="1200" dirty="0" smtClean="0">
                <a:solidFill>
                  <a:schemeClr val="tx1"/>
                </a:solidFill>
                <a:effectLst/>
                <a:latin typeface="+mn-lt"/>
                <a:ea typeface="+mn-ea"/>
                <a:cs typeface="+mn-cs"/>
              </a:rPr>
              <a:t> = 12, </a:t>
            </a:r>
            <a:r>
              <a:rPr lang="en-US" sz="1200" i="1" kern="1200" dirty="0" smtClean="0">
                <a:solidFill>
                  <a:schemeClr val="tx1"/>
                </a:solidFill>
                <a:effectLst/>
                <a:latin typeface="+mn-lt"/>
                <a:ea typeface="+mn-ea"/>
                <a:cs typeface="+mn-cs"/>
              </a:rPr>
              <a:t>t </a:t>
            </a:r>
            <a:r>
              <a:rPr lang="en-US" sz="1200" kern="1200" dirty="0" smtClean="0">
                <a:solidFill>
                  <a:schemeClr val="tx1"/>
                </a:solidFill>
                <a:effectLst/>
                <a:latin typeface="+mn-lt"/>
                <a:ea typeface="+mn-ea"/>
                <a:cs typeface="+mn-cs"/>
              </a:rPr>
              <a:t>= -2.324, </a:t>
            </a:r>
            <a:r>
              <a:rPr lang="en-US" sz="1200" i="1" kern="1200" dirty="0" smtClean="0">
                <a:solidFill>
                  <a:schemeClr val="tx1"/>
                </a:solidFill>
                <a:effectLst/>
                <a:latin typeface="+mn-lt"/>
                <a:ea typeface="+mn-ea"/>
                <a:cs typeface="+mn-cs"/>
              </a:rPr>
              <a:t>P</a:t>
            </a:r>
            <a:r>
              <a:rPr lang="en-US" sz="1200" kern="1200" dirty="0" smtClean="0">
                <a:solidFill>
                  <a:schemeClr val="tx1"/>
                </a:solidFill>
                <a:effectLst/>
                <a:latin typeface="+mn-lt"/>
                <a:ea typeface="+mn-ea"/>
                <a:cs typeface="+mn-cs"/>
              </a:rPr>
              <a:t> = 0.0385).  AMF </a:t>
            </a:r>
            <a:r>
              <a:rPr lang="en-US" sz="1200" kern="1200" dirty="0" err="1" smtClean="0">
                <a:solidFill>
                  <a:schemeClr val="tx1"/>
                </a:solidFill>
                <a:effectLst/>
                <a:latin typeface="+mn-lt"/>
                <a:ea typeface="+mn-ea"/>
                <a:cs typeface="+mn-cs"/>
              </a:rPr>
              <a:t>hyphal</a:t>
            </a:r>
            <a:r>
              <a:rPr lang="en-US" sz="1200" kern="1200" dirty="0" smtClean="0">
                <a:solidFill>
                  <a:schemeClr val="tx1"/>
                </a:solidFill>
                <a:effectLst/>
                <a:latin typeface="+mn-lt"/>
                <a:ea typeface="+mn-ea"/>
                <a:cs typeface="+mn-cs"/>
              </a:rPr>
              <a:t> colonization did not differ between control and warmed plots for </a:t>
            </a:r>
            <a:r>
              <a:rPr lang="en-US" sz="1200" i="1" kern="1200" dirty="0" smtClean="0">
                <a:solidFill>
                  <a:schemeClr val="tx1"/>
                </a:solidFill>
                <a:effectLst/>
                <a:latin typeface="+mn-lt"/>
                <a:ea typeface="+mn-ea"/>
                <a:cs typeface="+mn-cs"/>
              </a:rPr>
              <a:t>F. </a:t>
            </a:r>
            <a:r>
              <a:rPr lang="en-US" sz="1200" i="1" kern="1200" dirty="0" err="1" smtClean="0">
                <a:solidFill>
                  <a:schemeClr val="tx1"/>
                </a:solidFill>
                <a:effectLst/>
                <a:latin typeface="+mn-lt"/>
                <a:ea typeface="+mn-ea"/>
                <a:cs typeface="+mn-cs"/>
              </a:rPr>
              <a:t>thurberi</a:t>
            </a:r>
            <a:r>
              <a:rPr lang="en-US" sz="1200" kern="1200" dirty="0" smtClean="0">
                <a:solidFill>
                  <a:schemeClr val="tx1"/>
                </a:solidFill>
                <a:effectLst/>
                <a:latin typeface="+mn-lt"/>
                <a:ea typeface="+mn-ea"/>
                <a:cs typeface="+mn-cs"/>
              </a:rPr>
              <a:t> and </a:t>
            </a:r>
            <a:r>
              <a:rPr lang="en-US" sz="1200" i="1" kern="1200" dirty="0" smtClean="0">
                <a:solidFill>
                  <a:schemeClr val="tx1"/>
                </a:solidFill>
                <a:effectLst/>
                <a:latin typeface="+mn-lt"/>
                <a:ea typeface="+mn-ea"/>
                <a:cs typeface="+mn-cs"/>
              </a:rPr>
              <a:t>P. </a:t>
            </a:r>
            <a:r>
              <a:rPr lang="en-US" sz="1200" i="1" kern="1200" dirty="0" err="1" smtClean="0">
                <a:solidFill>
                  <a:schemeClr val="tx1"/>
                </a:solidFill>
                <a:effectLst/>
                <a:latin typeface="+mn-lt"/>
                <a:ea typeface="+mn-ea"/>
                <a:cs typeface="+mn-cs"/>
              </a:rPr>
              <a:t>pratensis</a:t>
            </a:r>
            <a:r>
              <a:rPr lang="en-US" sz="120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F513E3D1-2499-EF42-AC89-509EA56CF8E7}" type="slidenum">
              <a:rPr lang="en-US" smtClean="0"/>
              <a:t>19</a:t>
            </a:fld>
            <a:endParaRPr lang="en-US"/>
          </a:p>
        </p:txBody>
      </p:sp>
    </p:spTree>
    <p:extLst>
      <p:ext uri="{BB962C8B-B14F-4D97-AF65-F5344CB8AC3E}">
        <p14:creationId xmlns:p14="http://schemas.microsoft.com/office/powerpoint/2010/main" val="23411666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found trends in fungal colonization with temperature change that differed among host species and symbiont groups</a:t>
            </a:r>
            <a:r>
              <a:rPr lang="en-US" dirty="0" smtClean="0">
                <a:effectLst/>
              </a:rPr>
              <a:t> </a:t>
            </a:r>
          </a:p>
          <a:p>
            <a:r>
              <a:rPr lang="en-US" dirty="0" smtClean="0">
                <a:effectLst/>
              </a:rPr>
              <a:t>Different trends for different species</a:t>
            </a:r>
          </a:p>
          <a:p>
            <a:r>
              <a:rPr lang="en-US" dirty="0" smtClean="0">
                <a:effectLst/>
              </a:rPr>
              <a:t>Importance</a:t>
            </a:r>
            <a:r>
              <a:rPr lang="en-US" baseline="0" dirty="0" smtClean="0">
                <a:effectLst/>
              </a:rPr>
              <a:t> of sampling at different times of year</a:t>
            </a:r>
          </a:p>
          <a:p>
            <a:r>
              <a:rPr lang="en-US" baseline="0" dirty="0" smtClean="0">
                <a:effectLst/>
              </a:rPr>
              <a:t>Climate change could have differential effects on the phenology of symbionts (considering the importance of phenology within different host clades)</a:t>
            </a:r>
            <a:endParaRPr lang="en-US" dirty="0" smtClean="0">
              <a:effectLst/>
            </a:endParaRPr>
          </a:p>
          <a:p>
            <a:endParaRPr lang="en-US" dirty="0" smtClean="0">
              <a:effectLst/>
            </a:endParaRPr>
          </a:p>
          <a:p>
            <a:r>
              <a:rPr lang="en-US" dirty="0" smtClean="0"/>
              <a:t>Differences in colonization among species and sampling dates</a:t>
            </a:r>
          </a:p>
          <a:p>
            <a:pPr lvl="1"/>
            <a:r>
              <a:rPr lang="en-US" dirty="0" smtClean="0"/>
              <a:t>Percent colonization by AMF </a:t>
            </a:r>
            <a:r>
              <a:rPr lang="en-US" dirty="0" smtClean="0">
                <a:solidFill>
                  <a:srgbClr val="77933C"/>
                </a:solidFill>
              </a:rPr>
              <a:t>hyphae varied among host species </a:t>
            </a:r>
            <a:r>
              <a:rPr lang="en-US" dirty="0" smtClean="0"/>
              <a:t>(</a:t>
            </a:r>
            <a:r>
              <a:rPr lang="en-US" dirty="0" err="1" smtClean="0"/>
              <a:t>df</a:t>
            </a:r>
            <a:r>
              <a:rPr lang="en-US" dirty="0" smtClean="0"/>
              <a:t> = 44, </a:t>
            </a:r>
            <a:r>
              <a:rPr lang="en-US" i="1" dirty="0" smtClean="0"/>
              <a:t>t </a:t>
            </a:r>
            <a:r>
              <a:rPr lang="en-US" dirty="0" smtClean="0"/>
              <a:t>= 7.2431, </a:t>
            </a:r>
            <a:r>
              <a:rPr lang="en-US" i="1" dirty="0" smtClean="0"/>
              <a:t>P</a:t>
            </a:r>
            <a:r>
              <a:rPr lang="en-US" dirty="0" smtClean="0"/>
              <a:t> = 0.0019) </a:t>
            </a:r>
            <a:r>
              <a:rPr lang="en-US" dirty="0" smtClean="0">
                <a:solidFill>
                  <a:srgbClr val="77933C"/>
                </a:solidFill>
              </a:rPr>
              <a:t>and by sampling date</a:t>
            </a:r>
            <a:r>
              <a:rPr lang="en-US" dirty="0" smtClean="0"/>
              <a:t> (</a:t>
            </a:r>
            <a:r>
              <a:rPr lang="en-US" dirty="0" err="1" smtClean="0"/>
              <a:t>df</a:t>
            </a:r>
            <a:r>
              <a:rPr lang="en-US" dirty="0" smtClean="0"/>
              <a:t> = 44, </a:t>
            </a:r>
            <a:r>
              <a:rPr lang="en-US" i="1" dirty="0" smtClean="0"/>
              <a:t>t </a:t>
            </a:r>
            <a:r>
              <a:rPr lang="en-US" dirty="0" smtClean="0"/>
              <a:t>= 15.702, </a:t>
            </a:r>
            <a:r>
              <a:rPr lang="en-US" i="1" dirty="0" smtClean="0"/>
              <a:t>P</a:t>
            </a:r>
            <a:r>
              <a:rPr lang="en-US" dirty="0" smtClean="0"/>
              <a:t> = 0.0003), with a </a:t>
            </a:r>
            <a:r>
              <a:rPr lang="en-US" dirty="0" smtClean="0">
                <a:solidFill>
                  <a:srgbClr val="77933C"/>
                </a:solidFill>
              </a:rPr>
              <a:t>significant host species x sampling date interaction</a:t>
            </a:r>
            <a:r>
              <a:rPr lang="en-US" dirty="0" smtClean="0"/>
              <a:t> (</a:t>
            </a:r>
            <a:r>
              <a:rPr lang="en-US" i="1" dirty="0" smtClean="0"/>
              <a:t>F</a:t>
            </a:r>
            <a:r>
              <a:rPr lang="en-US" baseline="-25000" dirty="0" smtClean="0"/>
              <a:t>2,44</a:t>
            </a:r>
            <a:r>
              <a:rPr lang="en-US" dirty="0" smtClean="0"/>
              <a:t> = 33.4079, </a:t>
            </a:r>
            <a:r>
              <a:rPr lang="en-US" i="1" dirty="0" smtClean="0"/>
              <a:t>P</a:t>
            </a:r>
            <a:r>
              <a:rPr lang="en-US" dirty="0" smtClean="0"/>
              <a:t> &lt; 0.0001).  There were </a:t>
            </a:r>
            <a:r>
              <a:rPr lang="en-US" dirty="0" smtClean="0">
                <a:solidFill>
                  <a:srgbClr val="77933C"/>
                </a:solidFill>
              </a:rPr>
              <a:t>~35% and ~61% decreases in colonization for </a:t>
            </a:r>
            <a:r>
              <a:rPr lang="en-US" i="1" dirty="0" smtClean="0">
                <a:solidFill>
                  <a:srgbClr val="77933C"/>
                </a:solidFill>
              </a:rPr>
              <a:t>A. </a:t>
            </a:r>
            <a:r>
              <a:rPr lang="en-US" i="1" dirty="0" err="1" smtClean="0">
                <a:solidFill>
                  <a:srgbClr val="77933C"/>
                </a:solidFill>
              </a:rPr>
              <a:t>lettermanii</a:t>
            </a:r>
            <a:r>
              <a:rPr lang="en-US" dirty="0" smtClean="0">
                <a:solidFill>
                  <a:srgbClr val="77933C"/>
                </a:solidFill>
              </a:rPr>
              <a:t> </a:t>
            </a:r>
            <a:r>
              <a:rPr lang="en-US" dirty="0" smtClean="0"/>
              <a:t>(</a:t>
            </a:r>
            <a:r>
              <a:rPr lang="en-US" dirty="0" err="1" smtClean="0"/>
              <a:t>df</a:t>
            </a:r>
            <a:r>
              <a:rPr lang="en-US" dirty="0" smtClean="0"/>
              <a:t> = 44, </a:t>
            </a:r>
            <a:r>
              <a:rPr lang="en-US" i="1" dirty="0" smtClean="0"/>
              <a:t>t</a:t>
            </a:r>
            <a:r>
              <a:rPr lang="en-US" dirty="0" smtClean="0"/>
              <a:t> = 3.577, </a:t>
            </a:r>
            <a:r>
              <a:rPr lang="en-US" i="1" dirty="0" smtClean="0"/>
              <a:t>P </a:t>
            </a:r>
            <a:r>
              <a:rPr lang="en-US" dirty="0" smtClean="0"/>
              <a:t>= 0.0104) </a:t>
            </a:r>
            <a:r>
              <a:rPr lang="en-US" dirty="0" smtClean="0">
                <a:solidFill>
                  <a:srgbClr val="77933C"/>
                </a:solidFill>
              </a:rPr>
              <a:t>and </a:t>
            </a:r>
            <a:r>
              <a:rPr lang="en-US" i="1" dirty="0" smtClean="0">
                <a:solidFill>
                  <a:srgbClr val="77933C"/>
                </a:solidFill>
              </a:rPr>
              <a:t>F. </a:t>
            </a:r>
            <a:r>
              <a:rPr lang="en-US" i="1" dirty="0" err="1" smtClean="0">
                <a:solidFill>
                  <a:srgbClr val="77933C"/>
                </a:solidFill>
              </a:rPr>
              <a:t>thurberi</a:t>
            </a:r>
            <a:r>
              <a:rPr lang="en-US" i="1" dirty="0" smtClean="0"/>
              <a:t> </a:t>
            </a:r>
            <a:r>
              <a:rPr lang="en-US" dirty="0" smtClean="0"/>
              <a:t>(</a:t>
            </a:r>
            <a:r>
              <a:rPr lang="en-US" dirty="0" err="1" smtClean="0"/>
              <a:t>df</a:t>
            </a:r>
            <a:r>
              <a:rPr lang="en-US" dirty="0" smtClean="0"/>
              <a:t> = 44, </a:t>
            </a:r>
            <a:r>
              <a:rPr lang="en-US" i="1" dirty="0" smtClean="0"/>
              <a:t>t </a:t>
            </a:r>
            <a:r>
              <a:rPr lang="en-US" dirty="0" smtClean="0"/>
              <a:t>= 7.314, </a:t>
            </a:r>
            <a:r>
              <a:rPr lang="en-US" i="1" dirty="0" smtClean="0"/>
              <a:t>P</a:t>
            </a:r>
            <a:r>
              <a:rPr lang="en-US" dirty="0" smtClean="0"/>
              <a:t> &lt; 0.0001), respectively, and an </a:t>
            </a:r>
            <a:r>
              <a:rPr lang="en-US" dirty="0" smtClean="0">
                <a:solidFill>
                  <a:srgbClr val="77933C"/>
                </a:solidFill>
              </a:rPr>
              <a:t>~46% increase in colonization for </a:t>
            </a:r>
            <a:r>
              <a:rPr lang="en-US" i="1" dirty="0" smtClean="0">
                <a:solidFill>
                  <a:srgbClr val="77933C"/>
                </a:solidFill>
              </a:rPr>
              <a:t>P. </a:t>
            </a:r>
            <a:r>
              <a:rPr lang="en-US" i="1" dirty="0" err="1" smtClean="0">
                <a:solidFill>
                  <a:srgbClr val="77933C"/>
                </a:solidFill>
              </a:rPr>
              <a:t>pratensis</a:t>
            </a:r>
            <a:r>
              <a:rPr lang="en-US" dirty="0" smtClean="0">
                <a:solidFill>
                  <a:srgbClr val="77933C"/>
                </a:solidFill>
              </a:rPr>
              <a:t> </a:t>
            </a:r>
            <a:r>
              <a:rPr lang="en-US" dirty="0" smtClean="0"/>
              <a:t>(</a:t>
            </a:r>
            <a:r>
              <a:rPr lang="en-US" dirty="0" err="1" smtClean="0"/>
              <a:t>df</a:t>
            </a:r>
            <a:r>
              <a:rPr lang="en-US" dirty="0" smtClean="0"/>
              <a:t> = 44, </a:t>
            </a:r>
            <a:r>
              <a:rPr lang="en-US" i="1" dirty="0" smtClean="0"/>
              <a:t>t</a:t>
            </a:r>
            <a:r>
              <a:rPr lang="en-US" dirty="0" smtClean="0"/>
              <a:t> = -4.028, </a:t>
            </a:r>
            <a:r>
              <a:rPr lang="en-US" i="1" dirty="0" smtClean="0"/>
              <a:t>P</a:t>
            </a:r>
            <a:r>
              <a:rPr lang="en-US" dirty="0" smtClean="0"/>
              <a:t> = 0.0028) </a:t>
            </a:r>
            <a:r>
              <a:rPr lang="en-US" dirty="0" smtClean="0">
                <a:solidFill>
                  <a:srgbClr val="77933C"/>
                </a:solidFill>
              </a:rPr>
              <a:t>between June and September</a:t>
            </a:r>
          </a:p>
          <a:p>
            <a:pPr lvl="1"/>
            <a:r>
              <a:rPr lang="en-US" dirty="0" smtClean="0">
                <a:solidFill>
                  <a:srgbClr val="77933C"/>
                </a:solidFill>
              </a:rPr>
              <a:t>Similar trends for DSE: significant effects of host species and host species x date interaction</a:t>
            </a:r>
            <a:endParaRPr lang="en-US" dirty="0" smtClean="0"/>
          </a:p>
          <a:p>
            <a:endParaRPr lang="en-US" dirty="0"/>
          </a:p>
        </p:txBody>
      </p:sp>
      <p:sp>
        <p:nvSpPr>
          <p:cNvPr id="4" name="Slide Number Placeholder 3"/>
          <p:cNvSpPr>
            <a:spLocks noGrp="1"/>
          </p:cNvSpPr>
          <p:nvPr>
            <p:ph type="sldNum" sz="quarter" idx="10"/>
          </p:nvPr>
        </p:nvSpPr>
        <p:spPr/>
        <p:txBody>
          <a:bodyPr/>
          <a:lstStyle/>
          <a:p>
            <a:fld id="{F513E3D1-2499-EF42-AC89-509EA56CF8E7}" type="slidenum">
              <a:rPr lang="en-US" smtClean="0"/>
              <a:t>22</a:t>
            </a:fld>
            <a:endParaRPr lang="en-US"/>
          </a:p>
        </p:txBody>
      </p:sp>
    </p:spTree>
    <p:extLst>
      <p:ext uri="{BB962C8B-B14F-4D97-AF65-F5344CB8AC3E}">
        <p14:creationId xmlns:p14="http://schemas.microsoft.com/office/powerpoint/2010/main" val="23411666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(2/29/16 16:20) -----</a:t>
            </a:r>
          </a:p>
          <a:p>
            <a:r>
              <a:rPr lang="en-US" dirty="0"/>
              <a:t>Beginning: headlining papers with graphs to sum things up</a:t>
            </a:r>
          </a:p>
        </p:txBody>
      </p:sp>
      <p:sp>
        <p:nvSpPr>
          <p:cNvPr id="4" name="Slide Number Placeholder 3"/>
          <p:cNvSpPr>
            <a:spLocks noGrp="1"/>
          </p:cNvSpPr>
          <p:nvPr>
            <p:ph type="sldNum" sz="quarter" idx="10"/>
          </p:nvPr>
        </p:nvSpPr>
        <p:spPr/>
        <p:txBody>
          <a:bodyPr/>
          <a:lstStyle/>
          <a:p>
            <a:fld id="{F513E3D1-2499-EF42-AC89-509EA56CF8E7}" type="slidenum">
              <a:rPr lang="en-US" smtClean="0"/>
              <a:t>30</a:t>
            </a:fld>
            <a:endParaRPr lang="en-US"/>
          </a:p>
        </p:txBody>
      </p:sp>
    </p:spTree>
    <p:extLst>
      <p:ext uri="{BB962C8B-B14F-4D97-AF65-F5344CB8AC3E}">
        <p14:creationId xmlns:p14="http://schemas.microsoft.com/office/powerpoint/2010/main" val="2545719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Start on this slide</a:t>
            </a:r>
          </a:p>
          <a:p>
            <a:endParaRPr lang="en-US" baseline="0" dirty="0" smtClean="0"/>
          </a:p>
          <a:p>
            <a:r>
              <a:rPr lang="en-US" baseline="0" dirty="0" smtClean="0"/>
              <a:t>I work in the Rocky Mountains of Colorado, where we study grasses in mountain systems like this one</a:t>
            </a:r>
          </a:p>
          <a:p>
            <a:r>
              <a:rPr lang="en-US" baseline="0" dirty="0" smtClean="0"/>
              <a:t>Specifically, we study the ecology of interactions between grasses and the fungal symbionts that they associate with</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My</a:t>
            </a:r>
            <a:r>
              <a:rPr lang="en-US" baseline="0" dirty="0" smtClean="0"/>
              <a:t> work is part of </a:t>
            </a:r>
            <a:r>
              <a:rPr lang="en-US" dirty="0" smtClean="0"/>
              <a:t>a multi-part project where we’re examining how climate change might alter plant-symbiont interactions.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I’m going to talk today about two components of that project.</a:t>
            </a:r>
          </a:p>
          <a:p>
            <a:endParaRPr lang="en-US" baseline="0" dirty="0" smtClean="0"/>
          </a:p>
          <a:p>
            <a:endParaRPr lang="en-US" baseline="0" dirty="0" smtClean="0"/>
          </a:p>
          <a:p>
            <a:endParaRPr lang="en-US" baseline="0" dirty="0" smtClean="0"/>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Examining grasses and their fungal symbionts in the Rocky Mountains of Colorado, seeking to characterize how climate change may alter these relationships.</a:t>
            </a:r>
          </a:p>
          <a:p>
            <a:r>
              <a:rPr lang="en-US" baseline="0" dirty="0" smtClean="0"/>
              <a:t> (</a:t>
            </a:r>
            <a:r>
              <a:rPr lang="en-US" dirty="0" smtClean="0">
                <a:latin typeface="Avenir Book"/>
                <a:cs typeface="Avenir Book"/>
              </a:rPr>
              <a:t>I study native grasses in the Rocky Mountains of Colorado and the fungi that they associate with, looking at how climate change might alter these interactions)</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F513E3D1-2499-EF42-AC89-509EA56CF8E7}" type="slidenum">
              <a:rPr lang="en-US" smtClean="0"/>
              <a:t>2</a:t>
            </a:fld>
            <a:endParaRPr lang="en-US"/>
          </a:p>
        </p:txBody>
      </p:sp>
    </p:spTree>
    <p:extLst>
      <p:ext uri="{BB962C8B-B14F-4D97-AF65-F5344CB8AC3E}">
        <p14:creationId xmlns:p14="http://schemas.microsoft.com/office/powerpoint/2010/main" val="3404167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dirty="0" smtClean="0"/>
              <a:t>Say synergisms</a:t>
            </a:r>
            <a:r>
              <a:rPr lang="en-US" baseline="0" dirty="0" smtClean="0"/>
              <a:t> or antagonisms; specify that the </a:t>
            </a:r>
            <a:r>
              <a:rPr lang="en-US" baseline="0" dirty="0" err="1" smtClean="0"/>
              <a:t>Epichloe</a:t>
            </a:r>
            <a:r>
              <a:rPr lang="en-US" baseline="0" dirty="0" smtClean="0"/>
              <a:t> that we study are vertically transmitted, but not all are. Systemic: single individual fungus that in aboveground portion of plant. </a:t>
            </a:r>
            <a:endParaRPr lang="en-US" dirty="0" smtClean="0"/>
          </a:p>
          <a:p>
            <a:pPr eaLnBrk="1" hangingPunct="1">
              <a:spcBef>
                <a:spcPct val="0"/>
              </a:spcBef>
            </a:pPr>
            <a:endParaRPr lang="en-US" dirty="0" smtClean="0"/>
          </a:p>
          <a:p>
            <a:pPr eaLnBrk="1" hangingPunct="1">
              <a:spcBef>
                <a:spcPct val="0"/>
              </a:spcBef>
            </a:pPr>
            <a:endParaRPr lang="en-US" dirty="0" smtClean="0"/>
          </a:p>
          <a:p>
            <a:pPr eaLnBrk="1" hangingPunct="1">
              <a:spcBef>
                <a:spcPct val="0"/>
              </a:spcBef>
            </a:pPr>
            <a:endParaRPr lang="en-US" dirty="0" smtClean="0"/>
          </a:p>
          <a:p>
            <a:pPr eaLnBrk="1" hangingPunct="1">
              <a:spcBef>
                <a:spcPct val="0"/>
              </a:spcBef>
            </a:pPr>
            <a:r>
              <a:rPr lang="en-US" dirty="0" smtClean="0"/>
              <a:t> </a:t>
            </a:r>
          </a:p>
          <a:p>
            <a:pPr eaLnBrk="1" hangingPunct="1">
              <a:spcBef>
                <a:spcPct val="0"/>
              </a:spcBef>
            </a:pPr>
            <a:endParaRPr lang="en-US" dirty="0" smtClean="0"/>
          </a:p>
          <a:p>
            <a:pPr eaLnBrk="1" hangingPunct="1">
              <a:spcBef>
                <a:spcPct val="0"/>
              </a:spcBef>
            </a:pPr>
            <a:endParaRPr lang="en-US" dirty="0" smtClean="0"/>
          </a:p>
          <a:p>
            <a:pPr eaLnBrk="1" hangingPunct="1">
              <a:spcBef>
                <a:spcPct val="0"/>
              </a:spcBef>
            </a:pPr>
            <a:r>
              <a:rPr lang="en-US" dirty="0" smtClean="0"/>
              <a:t>Say </a:t>
            </a:r>
          </a:p>
          <a:p>
            <a:pPr eaLnBrk="1" hangingPunct="1">
              <a:spcBef>
                <a:spcPct val="0"/>
              </a:spcBef>
            </a:pPr>
            <a:endParaRPr lang="en-US" dirty="0" smtClean="0"/>
          </a:p>
          <a:p>
            <a:pPr eaLnBrk="1" hangingPunct="1">
              <a:spcBef>
                <a:spcPct val="0"/>
              </a:spcBef>
            </a:pPr>
            <a:r>
              <a:rPr lang="en-US" dirty="0" smtClean="0"/>
              <a:t>First</a:t>
            </a:r>
            <a:r>
              <a:rPr lang="en-US" baseline="0" dirty="0" smtClean="0"/>
              <a:t>, I wanted to give you a bit of background.</a:t>
            </a:r>
          </a:p>
          <a:p>
            <a:pPr eaLnBrk="1" hangingPunct="1">
              <a:spcBef>
                <a:spcPct val="0"/>
              </a:spcBef>
            </a:pPr>
            <a:r>
              <a:rPr lang="en-US" baseline="0" dirty="0" smtClean="0"/>
              <a:t>Plants commonly host a consortium of microbial symbionts that associate with both leaves and roots</a:t>
            </a:r>
          </a:p>
          <a:p>
            <a:pPr marL="0" marR="0" indent="0" algn="l" defTabSz="457200" rtl="0" eaLnBrk="1" fontAlgn="auto" latinLnBrk="0" hangingPunct="1">
              <a:lnSpc>
                <a:spcPct val="100000"/>
              </a:lnSpc>
              <a:spcBef>
                <a:spcPct val="0"/>
              </a:spcBef>
              <a:spcAft>
                <a:spcPts val="0"/>
              </a:spcAft>
              <a:buClrTx/>
              <a:buSzTx/>
              <a:buFontTx/>
              <a:buNone/>
              <a:tabLst/>
              <a:defRPr/>
            </a:pPr>
            <a:r>
              <a:rPr lang="en-US" baseline="0" dirty="0" smtClean="0"/>
              <a:t>These microbes include fungal pathogens that can inhabit both roots and leaves of plants</a:t>
            </a:r>
          </a:p>
          <a:p>
            <a:pPr eaLnBrk="1" hangingPunct="1">
              <a:spcBef>
                <a:spcPct val="0"/>
              </a:spcBef>
            </a:pPr>
            <a:r>
              <a:rPr lang="en-US" baseline="0" dirty="0" smtClean="0"/>
              <a:t>However, a number of these microbes are mutualistic, providing with both plant and microbe acquiring a benefit from the relationship</a:t>
            </a:r>
          </a:p>
          <a:p>
            <a:pPr eaLnBrk="1" hangingPunct="1">
              <a:spcBef>
                <a:spcPct val="0"/>
              </a:spcBef>
            </a:pPr>
            <a:r>
              <a:rPr lang="en-US" baseline="0" dirty="0" smtClean="0"/>
              <a:t>Belowground, plants associate with a number of different types of mutualistic microbes, including </a:t>
            </a:r>
          </a:p>
          <a:p>
            <a:pPr marL="171450" indent="-171450" eaLnBrk="1" hangingPunct="1">
              <a:spcBef>
                <a:spcPct val="0"/>
              </a:spcBef>
              <a:buFontTx/>
              <a:buChar char="-"/>
            </a:pPr>
            <a:r>
              <a:rPr lang="en-US" baseline="0" dirty="0" err="1" smtClean="0"/>
              <a:t>Mycorrhizal</a:t>
            </a:r>
            <a:r>
              <a:rPr lang="en-US" baseline="0" dirty="0" smtClean="0"/>
              <a:t> fungi, which can provide plants with nutrients and water in exchange for carbohydrates</a:t>
            </a:r>
          </a:p>
          <a:p>
            <a:pPr marL="171450" indent="-171450" eaLnBrk="1" hangingPunct="1">
              <a:spcBef>
                <a:spcPct val="0"/>
              </a:spcBef>
              <a:buFontTx/>
              <a:buChar char="-"/>
            </a:pPr>
            <a:r>
              <a:rPr lang="en-US" baseline="0" dirty="0" smtClean="0"/>
              <a:t>Plants also associate with other fungi such as dark </a:t>
            </a:r>
            <a:r>
              <a:rPr lang="en-US" baseline="0" dirty="0" err="1" smtClean="0"/>
              <a:t>septate</a:t>
            </a:r>
            <a:r>
              <a:rPr lang="en-US" baseline="0" dirty="0" smtClean="0"/>
              <a:t> </a:t>
            </a:r>
            <a:r>
              <a:rPr lang="en-US" baseline="0" dirty="0" err="1" smtClean="0"/>
              <a:t>endophytes</a:t>
            </a:r>
            <a:endParaRPr lang="en-US" baseline="0" dirty="0" smtClean="0"/>
          </a:p>
          <a:p>
            <a:pPr marL="171450" indent="-171450" eaLnBrk="1" hangingPunct="1">
              <a:spcBef>
                <a:spcPct val="0"/>
              </a:spcBef>
              <a:buFontTx/>
              <a:buChar char="-"/>
            </a:pPr>
            <a:r>
              <a:rPr lang="en-US" baseline="0" dirty="0" smtClean="0"/>
              <a:t>As well as </a:t>
            </a:r>
            <a:r>
              <a:rPr lang="en-US" baseline="0" dirty="0" err="1" smtClean="0"/>
              <a:t>rhizosphere</a:t>
            </a:r>
            <a:r>
              <a:rPr lang="en-US" baseline="0" dirty="0" smtClean="0"/>
              <a:t> bacteria</a:t>
            </a:r>
          </a:p>
          <a:p>
            <a:pPr marL="0" indent="0" eaLnBrk="1" hangingPunct="1">
              <a:spcBef>
                <a:spcPct val="0"/>
              </a:spcBef>
              <a:buFontTx/>
              <a:buNone/>
            </a:pPr>
            <a:r>
              <a:rPr lang="en-US" baseline="0" dirty="0" smtClean="0"/>
              <a:t>Aboveground, plants can harbor systemic fungal </a:t>
            </a:r>
            <a:r>
              <a:rPr lang="en-US" baseline="0" dirty="0" err="1" smtClean="0"/>
              <a:t>endophytes</a:t>
            </a:r>
            <a:r>
              <a:rPr lang="en-US" baseline="0" dirty="0" smtClean="0"/>
              <a:t> that exist throughout the aboveground tissue, as well as localized foliar </a:t>
            </a:r>
            <a:r>
              <a:rPr lang="en-US" baseline="0" dirty="0" err="1" smtClean="0"/>
              <a:t>endophytes</a:t>
            </a:r>
            <a:endParaRPr lang="en-US" baseline="0" dirty="0" smtClean="0"/>
          </a:p>
          <a:p>
            <a:pPr marL="171450" indent="-171450" eaLnBrk="1" hangingPunct="1">
              <a:spcBef>
                <a:spcPct val="0"/>
              </a:spcBef>
              <a:buFontTx/>
              <a:buChar char="-"/>
            </a:pPr>
            <a:r>
              <a:rPr lang="en-US" baseline="0" dirty="0" smtClean="0"/>
              <a:t>Systemic </a:t>
            </a:r>
            <a:r>
              <a:rPr lang="en-US" baseline="0" dirty="0" err="1" smtClean="0"/>
              <a:t>endophytes</a:t>
            </a:r>
            <a:r>
              <a:rPr lang="en-US" baseline="0" dirty="0" smtClean="0"/>
              <a:t> can provide plants with protection against herbivores, pathogens, and drought, in exchange for nutrition and protection</a:t>
            </a:r>
          </a:p>
          <a:p>
            <a:pPr marL="171450" indent="-171450" eaLnBrk="1" hangingPunct="1">
              <a:spcBef>
                <a:spcPct val="0"/>
              </a:spcBef>
              <a:buFontTx/>
              <a:buChar char="-"/>
            </a:pPr>
            <a:endParaRPr lang="en-US" baseline="0" dirty="0" smtClean="0"/>
          </a:p>
          <a:p>
            <a:pPr marL="0" indent="0" eaLnBrk="1" hangingPunct="1">
              <a:spcBef>
                <a:spcPct val="0"/>
              </a:spcBef>
              <a:buFontTx/>
              <a:buNone/>
            </a:pPr>
            <a:endParaRPr lang="en-US" baseline="0" dirty="0" smtClean="0"/>
          </a:p>
          <a:p>
            <a:pPr marL="0" indent="0" eaLnBrk="1" hangingPunct="1">
              <a:spcBef>
                <a:spcPct val="0"/>
              </a:spcBef>
              <a:buFontTx/>
              <a:buNone/>
            </a:pPr>
            <a:r>
              <a:rPr lang="en-US" baseline="0" dirty="0" smtClean="0"/>
              <a:t>http://</a:t>
            </a:r>
            <a:r>
              <a:rPr lang="en-US" baseline="0" dirty="0" err="1" smtClean="0"/>
              <a:t>gaudin.ucdavis.edu</a:t>
            </a:r>
            <a:r>
              <a:rPr lang="en-US" baseline="0" dirty="0" smtClean="0"/>
              <a:t>/?</a:t>
            </a:r>
            <a:r>
              <a:rPr lang="en-US" baseline="0" dirty="0" err="1" smtClean="0"/>
              <a:t>page_id</a:t>
            </a:r>
            <a:r>
              <a:rPr lang="en-US" baseline="0" dirty="0" smtClean="0"/>
              <a:t>=159</a:t>
            </a:r>
          </a:p>
          <a:p>
            <a:pPr marL="0" indent="0" eaLnBrk="1" hangingPunct="1">
              <a:spcBef>
                <a:spcPct val="0"/>
              </a:spcBef>
              <a:buFontTx/>
              <a:buNone/>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513E3D1-2499-EF42-AC89-509EA56CF8E7}" type="slidenum">
              <a:rPr lang="en-US" smtClean="0"/>
              <a:t>3</a:t>
            </a:fld>
            <a:endParaRPr lang="en-US"/>
          </a:p>
        </p:txBody>
      </p:sp>
    </p:spTree>
    <p:extLst>
      <p:ext uri="{BB962C8B-B14F-4D97-AF65-F5344CB8AC3E}">
        <p14:creationId xmlns:p14="http://schemas.microsoft.com/office/powerpoint/2010/main" val="2803932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kern="1200" dirty="0" smtClean="0">
                <a:solidFill>
                  <a:schemeClr val="tx1"/>
                </a:solidFill>
                <a:effectLst/>
                <a:latin typeface="+mn-lt"/>
                <a:ea typeface="+mn-ea"/>
                <a:cs typeface="+mn-cs"/>
              </a:rPr>
              <a:t>Among their ability to provide benefits to plants, it has</a:t>
            </a:r>
            <a:r>
              <a:rPr lang="en-US" sz="1200" kern="1200" baseline="0" dirty="0" smtClean="0">
                <a:solidFill>
                  <a:schemeClr val="tx1"/>
                </a:solidFill>
                <a:effectLst/>
                <a:latin typeface="+mn-lt"/>
                <a:ea typeface="+mn-ea"/>
                <a:cs typeface="+mn-cs"/>
              </a:rPr>
              <a:t> been shown that </a:t>
            </a:r>
            <a:r>
              <a:rPr lang="en-US" sz="1200" kern="1200" dirty="0" smtClean="0">
                <a:solidFill>
                  <a:schemeClr val="tx1"/>
                </a:solidFill>
                <a:effectLst/>
                <a:latin typeface="+mn-lt"/>
                <a:ea typeface="+mn-ea"/>
                <a:cs typeface="+mn-cs"/>
              </a:rPr>
              <a:t>symbionts can mediate</a:t>
            </a:r>
            <a:r>
              <a:rPr lang="en-US" sz="1200" kern="1200" baseline="0" dirty="0" smtClean="0">
                <a:solidFill>
                  <a:schemeClr val="tx1"/>
                </a:solidFill>
                <a:effectLst/>
                <a:latin typeface="+mn-lt"/>
                <a:ea typeface="+mn-ea"/>
                <a:cs typeface="+mn-cs"/>
              </a:rPr>
              <a:t> plant responses to climate change</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kern="1200" dirty="0" smtClean="0">
                <a:solidFill>
                  <a:schemeClr val="tx1"/>
                </a:solidFill>
                <a:effectLst/>
                <a:latin typeface="+mn-lt"/>
                <a:ea typeface="+mn-ea"/>
                <a:cs typeface="+mn-cs"/>
              </a:rPr>
              <a:t>A</a:t>
            </a:r>
            <a:r>
              <a:rPr lang="en-US" sz="1200" kern="1200" baseline="0" dirty="0" smtClean="0">
                <a:solidFill>
                  <a:schemeClr val="tx1"/>
                </a:solidFill>
                <a:effectLst/>
                <a:latin typeface="+mn-lt"/>
                <a:ea typeface="+mn-ea"/>
                <a:cs typeface="+mn-cs"/>
              </a:rPr>
              <a:t> meta-analyses published by members of our lab </a:t>
            </a:r>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sz="1200" kern="1200" dirty="0" smtClean="0">
              <a:solidFill>
                <a:schemeClr val="tx1"/>
              </a:solidFill>
              <a:effectLst/>
              <a:latin typeface="+mn-lt"/>
              <a:ea typeface="+mn-ea"/>
              <a:cs typeface="+mn-cs"/>
            </a:endParaRP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effectLst/>
                <a:latin typeface="+mn-lt"/>
                <a:ea typeface="+mn-ea"/>
                <a:cs typeface="+mn-cs"/>
              </a:rPr>
              <a:t>Examined how plants associated with four classes of fungal symbionts (class I leaf </a:t>
            </a:r>
            <a:r>
              <a:rPr lang="en-US" sz="1200" kern="1200" dirty="0" err="1" smtClean="0">
                <a:solidFill>
                  <a:schemeClr val="tx1"/>
                </a:solidFill>
                <a:effectLst/>
                <a:latin typeface="+mn-lt"/>
                <a:ea typeface="+mn-ea"/>
                <a:cs typeface="+mn-cs"/>
              </a:rPr>
              <a:t>endophytes</a:t>
            </a:r>
            <a:r>
              <a:rPr lang="en-US" sz="1200" kern="1200" dirty="0" smtClean="0">
                <a:solidFill>
                  <a:schemeClr val="tx1"/>
                </a:solidFill>
                <a:effectLst/>
                <a:latin typeface="+mn-lt"/>
                <a:ea typeface="+mn-ea"/>
                <a:cs typeface="+mn-cs"/>
              </a:rPr>
              <a:t> [EF], </a:t>
            </a:r>
            <a:r>
              <a:rPr lang="en-US" sz="1200" kern="1200" dirty="0" err="1" smtClean="0">
                <a:solidFill>
                  <a:schemeClr val="tx1"/>
                </a:solidFill>
                <a:effectLst/>
                <a:latin typeface="+mn-lt"/>
                <a:ea typeface="+mn-ea"/>
                <a:cs typeface="+mn-cs"/>
              </a:rPr>
              <a:t>arbuscular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mycorrhizal</a:t>
            </a:r>
            <a:r>
              <a:rPr lang="en-US" sz="1200" kern="1200" dirty="0" smtClean="0">
                <a:solidFill>
                  <a:schemeClr val="tx1"/>
                </a:solidFill>
                <a:effectLst/>
                <a:latin typeface="+mn-lt"/>
                <a:ea typeface="+mn-ea"/>
                <a:cs typeface="+mn-cs"/>
              </a:rPr>
              <a:t> fungi [AMF], </a:t>
            </a:r>
            <a:r>
              <a:rPr lang="en-US" sz="1200" kern="1200" dirty="0" err="1" smtClean="0">
                <a:solidFill>
                  <a:schemeClr val="tx1"/>
                </a:solidFill>
                <a:effectLst/>
                <a:latin typeface="+mn-lt"/>
                <a:ea typeface="+mn-ea"/>
                <a:cs typeface="+mn-cs"/>
              </a:rPr>
              <a:t>ectomycorrhizal</a:t>
            </a:r>
            <a:r>
              <a:rPr lang="en-US" sz="1200" kern="1200" dirty="0" smtClean="0">
                <a:solidFill>
                  <a:schemeClr val="tx1"/>
                </a:solidFill>
                <a:effectLst/>
                <a:latin typeface="+mn-lt"/>
                <a:ea typeface="+mn-ea"/>
                <a:cs typeface="+mn-cs"/>
              </a:rPr>
              <a:t> fungi [ECM], and dark </a:t>
            </a:r>
            <a:r>
              <a:rPr lang="en-US" sz="1200" kern="1200" dirty="0" err="1" smtClean="0">
                <a:solidFill>
                  <a:schemeClr val="tx1"/>
                </a:solidFill>
                <a:effectLst/>
                <a:latin typeface="+mn-lt"/>
                <a:ea typeface="+mn-ea"/>
                <a:cs typeface="+mn-cs"/>
              </a:rPr>
              <a:t>septate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endophytes</a:t>
            </a:r>
            <a:r>
              <a:rPr lang="en-US" sz="1200" kern="1200" dirty="0" smtClean="0">
                <a:solidFill>
                  <a:schemeClr val="tx1"/>
                </a:solidFill>
                <a:effectLst/>
                <a:latin typeface="+mn-lt"/>
                <a:ea typeface="+mn-ea"/>
                <a:cs typeface="+mn-cs"/>
              </a:rPr>
              <a:t> [DSE]) responded to four global change factors (enriched CO2, drought, N deposition, and warming).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kern="1200" dirty="0" smtClean="0">
                <a:solidFill>
                  <a:schemeClr val="tx1"/>
                </a:solidFill>
                <a:effectLst/>
                <a:latin typeface="+mn-lt"/>
                <a:ea typeface="+mn-ea"/>
                <a:cs typeface="+mn-cs"/>
              </a:rPr>
              <a:t>meta-analysis of 434 studies spanning 174 publications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sz="1200" kern="1200" dirty="0" smtClean="0">
              <a:solidFill>
                <a:schemeClr val="tx1"/>
              </a:solidFill>
              <a:effectLst/>
              <a:latin typeface="+mn-lt"/>
              <a:ea typeface="+mn-ea"/>
              <a:cs typeface="+mn-cs"/>
            </a:endParaRP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sz="1200" kern="1200" dirty="0" smtClean="0">
              <a:solidFill>
                <a:schemeClr val="tx1"/>
              </a:solidFill>
              <a:effectLst/>
              <a:latin typeface="+mn-lt"/>
              <a:ea typeface="+mn-ea"/>
              <a:cs typeface="+mn-cs"/>
            </a:endParaRP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sz="1200" kern="1200" dirty="0" smtClean="0">
              <a:solidFill>
                <a:schemeClr val="tx1"/>
              </a:solidFill>
              <a:effectLst/>
              <a:latin typeface="+mn-lt"/>
              <a:ea typeface="+mn-ea"/>
              <a:cs typeface="+mn-cs"/>
            </a:endParaRP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sz="1200" kern="1200" dirty="0" smtClean="0">
              <a:solidFill>
                <a:schemeClr val="tx1"/>
              </a:solidFill>
              <a:effectLst/>
              <a:latin typeface="+mn-lt"/>
              <a:ea typeface="+mn-ea"/>
              <a:cs typeface="+mn-cs"/>
            </a:endParaRPr>
          </a:p>
          <a:p>
            <a:r>
              <a:rPr lang="en-US" dirty="0" smtClean="0"/>
              <a:t>Examined 4 classes of fungi and 4 global change factors: CO</a:t>
            </a:r>
            <a:r>
              <a:rPr lang="en-US" baseline="-25000" dirty="0" smtClean="0"/>
              <a:t>2 </a:t>
            </a:r>
            <a:r>
              <a:rPr lang="en-US" dirty="0" smtClean="0"/>
              <a:t>enrichment, drought, N deposition, and warming</a:t>
            </a:r>
          </a:p>
          <a:p>
            <a:pPr lvl="1"/>
            <a:r>
              <a:rPr lang="en-US" dirty="0" smtClean="0"/>
              <a:t>Symbionts altered plant responses to all except CO</a:t>
            </a:r>
            <a:r>
              <a:rPr lang="en-US" baseline="-25000" dirty="0" smtClean="0"/>
              <a:t>2</a:t>
            </a:r>
          </a:p>
          <a:p>
            <a:pPr marL="457200" lvl="1" indent="0">
              <a:buNone/>
            </a:pPr>
            <a:endParaRPr lang="en-US" baseline="-25000" dirty="0" smtClean="0"/>
          </a:p>
          <a:p>
            <a:r>
              <a:rPr lang="en-US" dirty="0" smtClean="0"/>
              <a:t>Strongest fungal mediation of plant responses</a:t>
            </a:r>
            <a:r>
              <a:rPr lang="en-US" dirty="0" smtClean="0">
                <a:effectLst/>
              </a:rPr>
              <a:t> for drought and N deposition</a:t>
            </a:r>
            <a:endParaRPr lang="en-US"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95C3B74-8B42-5D4E-AAC7-17E720A77251}" type="slidenum">
              <a:rPr lang="en-US" smtClean="0"/>
              <a:t>4</a:t>
            </a:fld>
            <a:endParaRPr lang="en-US"/>
          </a:p>
        </p:txBody>
      </p:sp>
    </p:spTree>
    <p:extLst>
      <p:ext uri="{BB962C8B-B14F-4D97-AF65-F5344CB8AC3E}">
        <p14:creationId xmlns:p14="http://schemas.microsoft.com/office/powerpoint/2010/main" val="1402461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baseline="0" smtClean="0">
                <a:solidFill>
                  <a:schemeClr val="tx1"/>
                </a:solidFill>
                <a:effectLst/>
                <a:latin typeface="+mn-lt"/>
                <a:ea typeface="+mn-ea"/>
                <a:cs typeface="+mn-cs"/>
              </a:rPr>
              <a:t>In </a:t>
            </a:r>
            <a:r>
              <a:rPr lang="en-US" sz="1200" kern="1200" baseline="0" dirty="0" smtClean="0">
                <a:solidFill>
                  <a:schemeClr val="tx1"/>
                </a:solidFill>
                <a:effectLst/>
                <a:latin typeface="+mn-lt"/>
                <a:ea typeface="+mn-ea"/>
                <a:cs typeface="+mn-cs"/>
              </a:rPr>
              <a:t>addition, studies have documented movement of plants up mountains in response to both current and historic climate change, and these range shifts have the potential to disrupt plant-fungal </a:t>
            </a:r>
            <a:r>
              <a:rPr lang="en-US" sz="1200" kern="1200" baseline="0" smtClean="0">
                <a:solidFill>
                  <a:schemeClr val="tx1"/>
                </a:solidFill>
                <a:effectLst/>
                <a:latin typeface="+mn-lt"/>
                <a:ea typeface="+mn-ea"/>
                <a:cs typeface="+mn-cs"/>
              </a:rPr>
              <a:t>symbioses.</a:t>
            </a:r>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Recent surveys show upward movement of plants on mountains worldwide, with ranges of cold-adapted species shrinking and warm-adapted species expanding (Walther et al. 2005, Lenoir et al. 2008, Gottfried et al. 2012, Pauli et al. 2012).  For example, in Europe, climate forecasts for 2070–2100 projected the loss of 80% of suitable habitat for up to 50% of alpine and </a:t>
            </a:r>
            <a:r>
              <a:rPr lang="en-US" sz="1200" kern="1200" dirty="0" err="1" smtClean="0">
                <a:solidFill>
                  <a:schemeClr val="tx1"/>
                </a:solidFill>
                <a:effectLst/>
                <a:latin typeface="+mn-lt"/>
                <a:ea typeface="+mn-ea"/>
                <a:cs typeface="+mn-cs"/>
              </a:rPr>
              <a:t>montane</a:t>
            </a:r>
            <a:r>
              <a:rPr lang="en-US" sz="1200" kern="1200" dirty="0" smtClean="0">
                <a:solidFill>
                  <a:schemeClr val="tx1"/>
                </a:solidFill>
                <a:effectLst/>
                <a:latin typeface="+mn-lt"/>
                <a:ea typeface="+mn-ea"/>
                <a:cs typeface="+mn-cs"/>
              </a:rPr>
              <a:t> species, with greater losses for species restricted to the highest elevations (</a:t>
            </a:r>
            <a:r>
              <a:rPr lang="en-US" sz="1200" kern="1200" dirty="0" err="1" smtClean="0">
                <a:solidFill>
                  <a:schemeClr val="tx1"/>
                </a:solidFill>
                <a:effectLst/>
                <a:latin typeface="+mn-lt"/>
                <a:ea typeface="+mn-ea"/>
                <a:cs typeface="+mn-cs"/>
              </a:rPr>
              <a:t>Engler</a:t>
            </a:r>
            <a:r>
              <a:rPr lang="en-US" sz="1200" kern="1200" dirty="0" smtClean="0">
                <a:solidFill>
                  <a:schemeClr val="tx1"/>
                </a:solidFill>
                <a:effectLst/>
                <a:latin typeface="+mn-lt"/>
                <a:ea typeface="+mn-ea"/>
                <a:cs typeface="+mn-cs"/>
              </a:rPr>
              <a:t> et al. 2011). </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Pauli:</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Species have moved upslope on average. </a:t>
            </a:r>
            <a:endParaRPr lang="en-US" dirty="0" smtClean="0"/>
          </a:p>
          <a:p>
            <a:r>
              <a:rPr lang="en-US" sz="1200" kern="1200" baseline="0" dirty="0" smtClean="0">
                <a:solidFill>
                  <a:schemeClr val="tx1"/>
                </a:solidFill>
                <a:effectLst/>
                <a:latin typeface="+mn-lt"/>
                <a:ea typeface="+mn-ea"/>
                <a:cs typeface="+mn-cs"/>
              </a:rPr>
              <a:t>- Shifts increased species richness is boreal-temperate mountain regions, but decreased species richness in Mediterranean mountain regions, probably because of decreased water availability with climate shifts in Med. regions</a:t>
            </a:r>
          </a:p>
          <a:p>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95C3B74-8B42-5D4E-AAC7-17E720A77251}" type="slidenum">
              <a:rPr lang="en-US" smtClean="0"/>
              <a:t>5</a:t>
            </a:fld>
            <a:endParaRPr lang="en-US"/>
          </a:p>
        </p:txBody>
      </p:sp>
    </p:spTree>
    <p:extLst>
      <p:ext uri="{BB962C8B-B14F-4D97-AF65-F5344CB8AC3E}">
        <p14:creationId xmlns:p14="http://schemas.microsoft.com/office/powerpoint/2010/main" val="2165345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Dispersal pictures for fungi and grasses. Explain</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phenological</a:t>
            </a:r>
            <a:r>
              <a:rPr lang="en-US" sz="1200" kern="1200" baseline="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Phenology: life cycle events and how they are influenced</a:t>
            </a:r>
            <a:r>
              <a:rPr lang="en-US" sz="1200" kern="1200" baseline="0" dirty="0" smtClean="0">
                <a:solidFill>
                  <a:schemeClr val="tx1"/>
                </a:solidFill>
                <a:effectLst/>
                <a:latin typeface="+mn-lt"/>
                <a:ea typeface="+mn-ea"/>
                <a:cs typeface="+mn-cs"/>
              </a:rPr>
              <a:t> by climate. </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As altitudinal range</a:t>
            </a:r>
            <a:r>
              <a:rPr lang="en-US" sz="1200" kern="1200" baseline="0" dirty="0" smtClean="0">
                <a:solidFill>
                  <a:schemeClr val="tx1"/>
                </a:solidFill>
                <a:effectLst/>
                <a:latin typeface="+mn-lt"/>
                <a:ea typeface="+mn-ea"/>
                <a:cs typeface="+mn-cs"/>
              </a:rPr>
              <a:t> shifts occur with climate change, they </a:t>
            </a:r>
            <a:r>
              <a:rPr lang="en-US" sz="1200" kern="1200" dirty="0" smtClean="0">
                <a:solidFill>
                  <a:schemeClr val="tx1"/>
                </a:solidFill>
                <a:effectLst/>
                <a:latin typeface="+mn-lt"/>
                <a:ea typeface="+mn-ea"/>
                <a:cs typeface="+mn-cs"/>
              </a:rPr>
              <a:t>may alter plant’ interactions with both leaf- and root-associated fungal symbionts through several possible mechanisms/pathways.</a:t>
            </a:r>
          </a:p>
          <a:p>
            <a:endParaRPr lang="en-US" sz="1200" kern="1200" dirty="0" smtClean="0">
              <a:solidFill>
                <a:schemeClr val="tx1"/>
              </a:solidFill>
              <a:effectLst/>
              <a:latin typeface="+mn-lt"/>
              <a:ea typeface="+mn-ea"/>
              <a:cs typeface="+mn-cs"/>
            </a:endParaRPr>
          </a:p>
          <a:p>
            <a:r>
              <a:rPr lang="en-US" dirty="0" smtClean="0">
                <a:latin typeface="Avenir Book"/>
                <a:cs typeface="Avenir Book"/>
              </a:rPr>
              <a:t>Fungi and plants may </a:t>
            </a:r>
            <a:r>
              <a:rPr lang="en-US" dirty="0" smtClean="0">
                <a:solidFill>
                  <a:schemeClr val="accent3"/>
                </a:solidFill>
                <a:latin typeface="Avenir Book"/>
                <a:cs typeface="Avenir Book"/>
              </a:rPr>
              <a:t>have </a:t>
            </a:r>
            <a:r>
              <a:rPr lang="en-US" b="1" dirty="0" smtClean="0">
                <a:solidFill>
                  <a:schemeClr val="accent3"/>
                </a:solidFill>
                <a:latin typeface="Avenir Book"/>
                <a:cs typeface="Avenir Book"/>
              </a:rPr>
              <a:t>independent physiological responses</a:t>
            </a:r>
            <a:r>
              <a:rPr lang="en-US" dirty="0" smtClean="0">
                <a:latin typeface="Avenir Book"/>
                <a:cs typeface="Avenir Book"/>
              </a:rPr>
              <a:t> to climate change </a:t>
            </a:r>
            <a:r>
              <a:rPr lang="en-US" dirty="0" smtClean="0">
                <a:latin typeface="Avenir Book"/>
                <a:cs typeface="Avenir Book"/>
                <a:sym typeface="Wingdings"/>
              </a:rPr>
              <a:t> </a:t>
            </a:r>
            <a:r>
              <a:rPr lang="en-US" b="1" dirty="0" smtClean="0">
                <a:solidFill>
                  <a:srgbClr val="9BBB59"/>
                </a:solidFill>
                <a:latin typeface="Avenir Book"/>
                <a:cs typeface="Avenir Book"/>
                <a:sym typeface="Wingdings" panose="05000000000000000000" pitchFamily="2" charset="2"/>
              </a:rPr>
              <a:t>distributions may become decoupled</a:t>
            </a:r>
          </a:p>
          <a:p>
            <a:pPr marL="0" indent="0">
              <a:buNone/>
            </a:pPr>
            <a:endParaRPr lang="en-US" dirty="0" smtClean="0">
              <a:latin typeface="Avenir Book"/>
              <a:cs typeface="Avenir Book"/>
              <a:sym typeface="Wingdings" panose="05000000000000000000" pitchFamily="2" charset="2"/>
            </a:endParaRPr>
          </a:p>
          <a:p>
            <a:r>
              <a:rPr lang="en-US" dirty="0" smtClean="0">
                <a:latin typeface="Avenir Book"/>
                <a:cs typeface="Avenir Book"/>
              </a:rPr>
              <a:t>Both plants and their symbionts could have similar physiological tolerances to climate, but realize different distributions due to disparities in their </a:t>
            </a:r>
            <a:r>
              <a:rPr lang="en-US" b="1" dirty="0" smtClean="0">
                <a:solidFill>
                  <a:srgbClr val="9BBB59"/>
                </a:solidFill>
                <a:latin typeface="Avenir Book"/>
                <a:cs typeface="Avenir Book"/>
              </a:rPr>
              <a:t>dispersal abilities</a:t>
            </a:r>
            <a:endParaRPr lang="en-US" dirty="0" smtClean="0">
              <a:latin typeface="Avenir Book"/>
              <a:cs typeface="Avenir Book"/>
            </a:endParaRPr>
          </a:p>
          <a:p>
            <a:endParaRPr lang="en-US" dirty="0" smtClean="0">
              <a:latin typeface="Avenir Book"/>
              <a:cs typeface="Avenir Book"/>
            </a:endParaRPr>
          </a:p>
          <a:p>
            <a:r>
              <a:rPr lang="en-US" dirty="0" smtClean="0">
                <a:latin typeface="Avenir Book"/>
                <a:cs typeface="Avenir Book"/>
              </a:rPr>
              <a:t>Climate change could alter the </a:t>
            </a:r>
            <a:r>
              <a:rPr lang="en-US" b="1" dirty="0" smtClean="0">
                <a:solidFill>
                  <a:srgbClr val="9BBB59"/>
                </a:solidFill>
                <a:latin typeface="Avenir Book"/>
                <a:cs typeface="Avenir Book"/>
              </a:rPr>
              <a:t>context-dependent outcomes of symbioses</a:t>
            </a:r>
            <a:r>
              <a:rPr lang="en-US" dirty="0" smtClean="0">
                <a:solidFill>
                  <a:srgbClr val="9BBB59"/>
                </a:solidFill>
                <a:latin typeface="Avenir Book"/>
                <a:cs typeface="Avenir Book"/>
              </a:rPr>
              <a:t> </a:t>
            </a:r>
            <a:r>
              <a:rPr lang="en-US" dirty="0" smtClean="0">
                <a:latin typeface="Avenir Book"/>
                <a:cs typeface="Avenir Book"/>
                <a:sym typeface="Wingdings" panose="05000000000000000000" pitchFamily="2" charset="2"/>
              </a:rPr>
              <a:t></a:t>
            </a:r>
            <a:r>
              <a:rPr lang="en-US" dirty="0" smtClean="0">
                <a:latin typeface="Avenir Book"/>
                <a:cs typeface="Avenir Book"/>
              </a:rPr>
              <a:t> prevalence of symbiosis could increase or decrease </a:t>
            </a:r>
            <a:endParaRPr lang="en-US" dirty="0" smtClean="0">
              <a:latin typeface="Avenir Book"/>
              <a:cs typeface="Avenir Book"/>
              <a:sym typeface="Wingdings" panose="05000000000000000000" pitchFamily="2" charset="2"/>
            </a:endParaRPr>
          </a:p>
          <a:p>
            <a:endParaRPr lang="en-US" dirty="0" smtClean="0">
              <a:latin typeface="Avenir Book"/>
              <a:cs typeface="Avenir Book"/>
            </a:endParaRPr>
          </a:p>
          <a:p>
            <a:endParaRPr lang="en-US" dirty="0"/>
          </a:p>
        </p:txBody>
      </p:sp>
      <p:sp>
        <p:nvSpPr>
          <p:cNvPr id="4" name="Slide Number Placeholder 3"/>
          <p:cNvSpPr>
            <a:spLocks noGrp="1"/>
          </p:cNvSpPr>
          <p:nvPr>
            <p:ph type="sldNum" sz="quarter" idx="10"/>
          </p:nvPr>
        </p:nvSpPr>
        <p:spPr/>
        <p:txBody>
          <a:bodyPr/>
          <a:lstStyle/>
          <a:p>
            <a:fld id="{795C3B74-8B42-5D4E-AAC7-17E720A77251}" type="slidenum">
              <a:rPr lang="en-US" smtClean="0"/>
              <a:t>6</a:t>
            </a:fld>
            <a:endParaRPr lang="en-US"/>
          </a:p>
        </p:txBody>
      </p:sp>
    </p:spTree>
    <p:extLst>
      <p:ext uri="{BB962C8B-B14F-4D97-AF65-F5344CB8AC3E}">
        <p14:creationId xmlns:p14="http://schemas.microsoft.com/office/powerpoint/2010/main" val="2126618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this work, as I mentioned,</a:t>
            </a:r>
            <a:r>
              <a:rPr lang="en-US" baseline="0" dirty="0" smtClean="0"/>
              <a:t> we’re studying grasses and their fungal symbionts in the Rocky Mountains of Colorado, based at RMBL</a:t>
            </a:r>
          </a:p>
          <a:p>
            <a:r>
              <a:rPr lang="en-US" baseline="0" dirty="0" smtClean="0"/>
              <a:t>Mountains are globally important systems; grasses are widespread</a:t>
            </a:r>
            <a:endParaRPr lang="en-US" dirty="0"/>
          </a:p>
        </p:txBody>
      </p:sp>
      <p:sp>
        <p:nvSpPr>
          <p:cNvPr id="4" name="Slide Number Placeholder 3"/>
          <p:cNvSpPr>
            <a:spLocks noGrp="1"/>
          </p:cNvSpPr>
          <p:nvPr>
            <p:ph type="sldNum" sz="quarter" idx="10"/>
          </p:nvPr>
        </p:nvSpPr>
        <p:spPr/>
        <p:txBody>
          <a:bodyPr/>
          <a:lstStyle/>
          <a:p>
            <a:fld id="{795C3B74-8B42-5D4E-AAC7-17E720A77251}" type="slidenum">
              <a:rPr lang="en-US" smtClean="0"/>
              <a:t>7</a:t>
            </a:fld>
            <a:endParaRPr lang="en-US"/>
          </a:p>
        </p:txBody>
      </p:sp>
    </p:spTree>
    <p:extLst>
      <p:ext uri="{BB962C8B-B14F-4D97-AF65-F5344CB8AC3E}">
        <p14:creationId xmlns:p14="http://schemas.microsoft.com/office/powerpoint/2010/main" val="2459418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Our</a:t>
            </a:r>
            <a:r>
              <a:rPr lang="en-US" baseline="0" dirty="0" smtClean="0"/>
              <a:t> study location allows us to make use of two valuable tools for documenting how climate shifts affect symbioses.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Being in the mountains gives us access to natural altitudinal gradients, where temperature and precipitation change with elevation </a:t>
            </a:r>
            <a:r>
              <a:rPr lang="en-US" baseline="0" dirty="0" smtClean="0">
                <a:sym typeface="Wingdings"/>
              </a:rPr>
              <a:t> “space for time” substitution</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We’re also able to make use of a long-term warming experiment where half of the plots are heated to 2 degrees above ambient temperature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This gives us two different means</a:t>
            </a:r>
            <a:r>
              <a:rPr lang="en-US" sz="1200" kern="1200" baseline="0" dirty="0" smtClean="0">
                <a:solidFill>
                  <a:schemeClr val="tx1"/>
                </a:solidFill>
                <a:effectLst/>
                <a:latin typeface="+mn-lt"/>
                <a:ea typeface="+mn-ea"/>
                <a:cs typeface="+mn-cs"/>
              </a:rPr>
              <a:t> of examining </a:t>
            </a:r>
            <a:r>
              <a:rPr lang="en-US" sz="1200" kern="1200" dirty="0" smtClean="0">
                <a:solidFill>
                  <a:schemeClr val="tx1"/>
                </a:solidFill>
                <a:effectLst/>
                <a:latin typeface="+mn-lt"/>
                <a:ea typeface="+mn-ea"/>
                <a:cs typeface="+mn-cs"/>
              </a:rPr>
              <a:t>how symbioses respond</a:t>
            </a:r>
            <a:r>
              <a:rPr lang="en-US" sz="1200" kern="1200" baseline="0" dirty="0" smtClean="0">
                <a:solidFill>
                  <a:schemeClr val="tx1"/>
                </a:solidFill>
                <a:effectLst/>
                <a:latin typeface="+mn-lt"/>
                <a:ea typeface="+mn-ea"/>
                <a:cs typeface="+mn-cs"/>
              </a:rPr>
              <a:t> to temperature change</a:t>
            </a:r>
            <a:r>
              <a:rPr lang="en-US" sz="1200" kern="1200" dirty="0" smtClean="0">
                <a:solidFill>
                  <a:schemeClr val="tx1"/>
                </a:solidFill>
                <a:effectLst/>
                <a:latin typeface="+mn-lt"/>
                <a:ea typeface="+mn-ea"/>
                <a:cs typeface="+mn-cs"/>
              </a:rPr>
              <a:t>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a:t>
            </a:r>
            <a:r>
              <a:rPr lang="en-US" baseline="0" dirty="0" smtClean="0"/>
              <a:t> addition, most studies along altitudinal gradients have been conducted for a single fungal group; no study has looked at all four groups.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Very few studies have looked at experimental warming effects on fungal symbionts.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degree to which altitudinal patterns will predict species responses to warming (space for time substitution) has received little attention for fungi </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Highlight what we don’t know. Lots of examples for single fungal group; no study has looked at all four groups in a single systems for alt gradients. Only X studies worldwide</a:t>
            </a:r>
            <a:r>
              <a:rPr lang="en-US" baseline="0" dirty="0" smtClean="0"/>
              <a:t> has looked at warming effects of fungal symbionts.</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F513E3D1-2499-EF42-AC89-509EA56CF8E7}" type="slidenum">
              <a:rPr lang="en-US" smtClean="0"/>
              <a:t>8</a:t>
            </a:fld>
            <a:endParaRPr lang="en-US"/>
          </a:p>
        </p:txBody>
      </p:sp>
    </p:spTree>
    <p:extLst>
      <p:ext uri="{BB962C8B-B14F-4D97-AF65-F5344CB8AC3E}">
        <p14:creationId xmlns:p14="http://schemas.microsoft.com/office/powerpoint/2010/main" val="1776374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Altitudinal response, warming response, are they the</a:t>
            </a:r>
            <a:r>
              <a:rPr lang="en-US" baseline="0" dirty="0" smtClean="0"/>
              <a:t> same?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So with that, to address our overarching question of…</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We’re asking</a:t>
            </a:r>
            <a:r>
              <a:rPr lang="en-US" baseline="0" dirty="0" smtClean="0"/>
              <a:t> (a) and (b)</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I’m going to focus first on the altitudinal gradient portion of our work</a:t>
            </a:r>
            <a:endParaRPr lang="en-US" dirty="0"/>
          </a:p>
        </p:txBody>
      </p:sp>
      <p:sp>
        <p:nvSpPr>
          <p:cNvPr id="4" name="Slide Number Placeholder 3"/>
          <p:cNvSpPr>
            <a:spLocks noGrp="1"/>
          </p:cNvSpPr>
          <p:nvPr>
            <p:ph type="sldNum" sz="quarter" idx="10"/>
          </p:nvPr>
        </p:nvSpPr>
        <p:spPr/>
        <p:txBody>
          <a:bodyPr/>
          <a:lstStyle/>
          <a:p>
            <a:fld id="{795C3B74-8B42-5D4E-AAC7-17E720A77251}" type="slidenum">
              <a:rPr lang="en-US" smtClean="0"/>
              <a:t>9</a:t>
            </a:fld>
            <a:endParaRPr lang="en-US"/>
          </a:p>
        </p:txBody>
      </p:sp>
    </p:spTree>
    <p:extLst>
      <p:ext uri="{BB962C8B-B14F-4D97-AF65-F5344CB8AC3E}">
        <p14:creationId xmlns:p14="http://schemas.microsoft.com/office/powerpoint/2010/main" val="1306413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4D7B4DA-23C0-AB45-92CB-5F2BA2B93C2F}" type="datetimeFigureOut">
              <a:rPr lang="en-US" smtClean="0"/>
              <a:t>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C34CD9-3E71-AA4F-9293-5E29BAB0794C}" type="slidenum">
              <a:rPr lang="en-US" smtClean="0"/>
              <a:t>‹#›</a:t>
            </a:fld>
            <a:endParaRPr lang="en-US"/>
          </a:p>
        </p:txBody>
      </p:sp>
    </p:spTree>
    <p:extLst>
      <p:ext uri="{BB962C8B-B14F-4D97-AF65-F5344CB8AC3E}">
        <p14:creationId xmlns:p14="http://schemas.microsoft.com/office/powerpoint/2010/main" val="4200204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4D7B4DA-23C0-AB45-92CB-5F2BA2B93C2F}" type="datetimeFigureOut">
              <a:rPr lang="en-US" smtClean="0"/>
              <a:t>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C34CD9-3E71-AA4F-9293-5E29BAB0794C}" type="slidenum">
              <a:rPr lang="en-US" smtClean="0"/>
              <a:t>‹#›</a:t>
            </a:fld>
            <a:endParaRPr lang="en-US"/>
          </a:p>
        </p:txBody>
      </p:sp>
    </p:spTree>
    <p:extLst>
      <p:ext uri="{BB962C8B-B14F-4D97-AF65-F5344CB8AC3E}">
        <p14:creationId xmlns:p14="http://schemas.microsoft.com/office/powerpoint/2010/main" val="142855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4D7B4DA-23C0-AB45-92CB-5F2BA2B93C2F}" type="datetimeFigureOut">
              <a:rPr lang="en-US" smtClean="0"/>
              <a:t>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C34CD9-3E71-AA4F-9293-5E29BAB0794C}" type="slidenum">
              <a:rPr lang="en-US" smtClean="0"/>
              <a:t>‹#›</a:t>
            </a:fld>
            <a:endParaRPr lang="en-US"/>
          </a:p>
        </p:txBody>
      </p:sp>
    </p:spTree>
    <p:extLst>
      <p:ext uri="{BB962C8B-B14F-4D97-AF65-F5344CB8AC3E}">
        <p14:creationId xmlns:p14="http://schemas.microsoft.com/office/powerpoint/2010/main" val="375835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4D7B4DA-23C0-AB45-92CB-5F2BA2B93C2F}" type="datetimeFigureOut">
              <a:rPr lang="en-US" smtClean="0"/>
              <a:t>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C34CD9-3E71-AA4F-9293-5E29BAB0794C}" type="slidenum">
              <a:rPr lang="en-US" smtClean="0"/>
              <a:t>‹#›</a:t>
            </a:fld>
            <a:endParaRPr lang="en-US"/>
          </a:p>
        </p:txBody>
      </p:sp>
    </p:spTree>
    <p:extLst>
      <p:ext uri="{BB962C8B-B14F-4D97-AF65-F5344CB8AC3E}">
        <p14:creationId xmlns:p14="http://schemas.microsoft.com/office/powerpoint/2010/main" val="1921401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4D7B4DA-23C0-AB45-92CB-5F2BA2B93C2F}" type="datetimeFigureOut">
              <a:rPr lang="en-US" smtClean="0"/>
              <a:t>2/1/17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C34CD9-3E71-AA4F-9293-5E29BAB0794C}" type="slidenum">
              <a:rPr lang="en-US" smtClean="0"/>
              <a:t>‹#›</a:t>
            </a:fld>
            <a:endParaRPr lang="en-US"/>
          </a:p>
        </p:txBody>
      </p:sp>
    </p:spTree>
    <p:extLst>
      <p:ext uri="{BB962C8B-B14F-4D97-AF65-F5344CB8AC3E}">
        <p14:creationId xmlns:p14="http://schemas.microsoft.com/office/powerpoint/2010/main" val="11981432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4D7B4DA-23C0-AB45-92CB-5F2BA2B93C2F}" type="datetimeFigureOut">
              <a:rPr lang="en-US" smtClean="0"/>
              <a:t>2/1/17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C34CD9-3E71-AA4F-9293-5E29BAB0794C}" type="slidenum">
              <a:rPr lang="en-US" smtClean="0"/>
              <a:t>‹#›</a:t>
            </a:fld>
            <a:endParaRPr lang="en-US"/>
          </a:p>
        </p:txBody>
      </p:sp>
    </p:spTree>
    <p:extLst>
      <p:ext uri="{BB962C8B-B14F-4D97-AF65-F5344CB8AC3E}">
        <p14:creationId xmlns:p14="http://schemas.microsoft.com/office/powerpoint/2010/main" val="1103760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4D7B4DA-23C0-AB45-92CB-5F2BA2B93C2F}" type="datetimeFigureOut">
              <a:rPr lang="en-US" smtClean="0"/>
              <a:t>2/1/17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C34CD9-3E71-AA4F-9293-5E29BAB0794C}" type="slidenum">
              <a:rPr lang="en-US" smtClean="0"/>
              <a:t>‹#›</a:t>
            </a:fld>
            <a:endParaRPr lang="en-US"/>
          </a:p>
        </p:txBody>
      </p:sp>
    </p:spTree>
    <p:extLst>
      <p:ext uri="{BB962C8B-B14F-4D97-AF65-F5344CB8AC3E}">
        <p14:creationId xmlns:p14="http://schemas.microsoft.com/office/powerpoint/2010/main" val="1741065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4D7B4DA-23C0-AB45-92CB-5F2BA2B93C2F}" type="datetimeFigureOut">
              <a:rPr lang="en-US" smtClean="0"/>
              <a:t>2/1/17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C34CD9-3E71-AA4F-9293-5E29BAB0794C}" type="slidenum">
              <a:rPr lang="en-US" smtClean="0"/>
              <a:t>‹#›</a:t>
            </a:fld>
            <a:endParaRPr lang="en-US"/>
          </a:p>
        </p:txBody>
      </p:sp>
    </p:spTree>
    <p:extLst>
      <p:ext uri="{BB962C8B-B14F-4D97-AF65-F5344CB8AC3E}">
        <p14:creationId xmlns:p14="http://schemas.microsoft.com/office/powerpoint/2010/main" val="9598459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D7B4DA-23C0-AB45-92CB-5F2BA2B93C2F}" type="datetimeFigureOut">
              <a:rPr lang="en-US" smtClean="0"/>
              <a:t>2/1/17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C34CD9-3E71-AA4F-9293-5E29BAB0794C}" type="slidenum">
              <a:rPr lang="en-US" smtClean="0"/>
              <a:t>‹#›</a:t>
            </a:fld>
            <a:endParaRPr lang="en-US"/>
          </a:p>
        </p:txBody>
      </p:sp>
    </p:spTree>
    <p:extLst>
      <p:ext uri="{BB962C8B-B14F-4D97-AF65-F5344CB8AC3E}">
        <p14:creationId xmlns:p14="http://schemas.microsoft.com/office/powerpoint/2010/main" val="3197320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4D7B4DA-23C0-AB45-92CB-5F2BA2B93C2F}" type="datetimeFigureOut">
              <a:rPr lang="en-US" smtClean="0"/>
              <a:t>2/1/17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C34CD9-3E71-AA4F-9293-5E29BAB0794C}" type="slidenum">
              <a:rPr lang="en-US" smtClean="0"/>
              <a:t>‹#›</a:t>
            </a:fld>
            <a:endParaRPr lang="en-US"/>
          </a:p>
        </p:txBody>
      </p:sp>
    </p:spTree>
    <p:extLst>
      <p:ext uri="{BB962C8B-B14F-4D97-AF65-F5344CB8AC3E}">
        <p14:creationId xmlns:p14="http://schemas.microsoft.com/office/powerpoint/2010/main" val="2274512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4D7B4DA-23C0-AB45-92CB-5F2BA2B93C2F}" type="datetimeFigureOut">
              <a:rPr lang="en-US" smtClean="0"/>
              <a:t>2/1/17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C34CD9-3E71-AA4F-9293-5E29BAB0794C}" type="slidenum">
              <a:rPr lang="en-US" smtClean="0"/>
              <a:t>‹#›</a:t>
            </a:fld>
            <a:endParaRPr lang="en-US"/>
          </a:p>
        </p:txBody>
      </p:sp>
    </p:spTree>
    <p:extLst>
      <p:ext uri="{BB962C8B-B14F-4D97-AF65-F5344CB8AC3E}">
        <p14:creationId xmlns:p14="http://schemas.microsoft.com/office/powerpoint/2010/main" val="228811121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D7B4DA-23C0-AB45-92CB-5F2BA2B93C2F}" type="datetimeFigureOut">
              <a:rPr lang="en-US" smtClean="0"/>
              <a:t>2/1/17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C34CD9-3E71-AA4F-9293-5E29BAB0794C}" type="slidenum">
              <a:rPr lang="en-US" smtClean="0"/>
              <a:t>‹#›</a:t>
            </a:fld>
            <a:endParaRPr lang="en-US"/>
          </a:p>
        </p:txBody>
      </p:sp>
    </p:spTree>
    <p:extLst>
      <p:ext uri="{BB962C8B-B14F-4D97-AF65-F5344CB8AC3E}">
        <p14:creationId xmlns:p14="http://schemas.microsoft.com/office/powerpoint/2010/main" val="33110595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7.jpeg"/><Relationship Id="rId5"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4" Type="http://schemas.openxmlformats.org/officeDocument/2006/relationships/image" Target="../media/image23.jp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eg"/></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30.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jpeg"/><Relationship Id="rId3" Type="http://schemas.openxmlformats.org/officeDocument/2006/relationships/image" Target="../media/image32.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jpeg"/><Relationship Id="rId3" Type="http://schemas.openxmlformats.org/officeDocument/2006/relationships/image" Target="../media/image35.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jpeg"/><Relationship Id="rId3" Type="http://schemas.openxmlformats.org/officeDocument/2006/relationships/image" Target="../media/image37.jpeg"/></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package" Target="../embeddings/Microsoft_Word_Document1.docx"/><Relationship Id="rId5" Type="http://schemas.openxmlformats.org/officeDocument/2006/relationships/image" Target="../media/image38.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package" Target="../embeddings/Microsoft_Word_Document2.docx"/><Relationship Id="rId5" Type="http://schemas.openxmlformats.org/officeDocument/2006/relationships/image" Target="../media/image39.png"/><Relationship Id="rId6" Type="http://schemas.openxmlformats.org/officeDocument/2006/relationships/oleObject" Target="../embeddings/oleObject3.bin"/><Relationship Id="rId7" Type="http://schemas.openxmlformats.org/officeDocument/2006/relationships/package" Target="../embeddings/Microsoft_Word_Document3.docx"/><Relationship Id="rId8" Type="http://schemas.openxmlformats.org/officeDocument/2006/relationships/image" Target="../media/image40.png"/><Relationship Id="rId9" Type="http://schemas.openxmlformats.org/officeDocument/2006/relationships/image" Target="../media/image29.jpe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package" Target="../embeddings/Microsoft_Word_Document4.docx"/><Relationship Id="rId5" Type="http://schemas.openxmlformats.org/officeDocument/2006/relationships/image" Target="../media/image41.png"/><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jpeg"/><Relationship Id="rId5" Type="http://schemas.microsoft.com/office/2007/relationships/hdphoto" Target="../media/hdphoto1.wdp"/><Relationship Id="rId6" Type="http://schemas.openxmlformats.org/officeDocument/2006/relationships/image" Target="../media/image5.jpeg"/><Relationship Id="rId7" Type="http://schemas.openxmlformats.org/officeDocument/2006/relationships/image" Target="../media/image6.jpeg"/><Relationship Id="rId8" Type="http://schemas.openxmlformats.org/officeDocument/2006/relationships/image" Target="../media/image7.jpe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G_295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81788" cy="6858001"/>
          </a:xfrm>
          <a:prstGeom prst="rect">
            <a:avLst/>
          </a:prstGeom>
        </p:spPr>
      </p:pic>
      <p:sp>
        <p:nvSpPr>
          <p:cNvPr id="2" name="Title 1"/>
          <p:cNvSpPr>
            <a:spLocks noGrp="1"/>
          </p:cNvSpPr>
          <p:nvPr>
            <p:ph type="ctrTitle"/>
          </p:nvPr>
        </p:nvSpPr>
        <p:spPr>
          <a:xfrm>
            <a:off x="203203" y="2997199"/>
            <a:ext cx="8788400" cy="2353733"/>
          </a:xfrm>
          <a:solidFill>
            <a:schemeClr val="bg1">
              <a:alpha val="65000"/>
            </a:schemeClr>
          </a:solidFill>
        </p:spPr>
        <p:txBody>
          <a:bodyPr>
            <a:noAutofit/>
          </a:bodyPr>
          <a:lstStyle/>
          <a:p>
            <a:r>
              <a:rPr lang="en-US" sz="4000" dirty="0" smtClean="0">
                <a:latin typeface="Avenir Book"/>
                <a:cs typeface="Avenir Book"/>
              </a:rPr>
              <a:t>Potential for climate-induced disruption of plant-fungal symbioses in the Rocky Mountains</a:t>
            </a:r>
            <a:endParaRPr lang="en-US" sz="4000" dirty="0">
              <a:latin typeface="Avenir Book"/>
              <a:cs typeface="Avenir Book"/>
            </a:endParaRPr>
          </a:p>
        </p:txBody>
      </p:sp>
      <p:sp>
        <p:nvSpPr>
          <p:cNvPr id="3" name="Subtitle 2"/>
          <p:cNvSpPr>
            <a:spLocks noGrp="1"/>
          </p:cNvSpPr>
          <p:nvPr>
            <p:ph type="subTitle" idx="1"/>
          </p:nvPr>
        </p:nvSpPr>
        <p:spPr>
          <a:xfrm>
            <a:off x="3043770" y="5504364"/>
            <a:ext cx="3035300" cy="913368"/>
          </a:xfrm>
          <a:solidFill>
            <a:schemeClr val="bg1">
              <a:alpha val="65000"/>
            </a:schemeClr>
          </a:solidFill>
        </p:spPr>
        <p:txBody>
          <a:bodyPr>
            <a:normAutofit lnSpcReduction="10000"/>
          </a:bodyPr>
          <a:lstStyle/>
          <a:p>
            <a:r>
              <a:rPr lang="en-US" sz="2500" dirty="0" smtClean="0">
                <a:solidFill>
                  <a:schemeClr val="tx1"/>
                </a:solidFill>
                <a:latin typeface="Avenir Book"/>
                <a:cs typeface="Avenir Book"/>
              </a:rPr>
              <a:t>Melanie Kazenel</a:t>
            </a:r>
          </a:p>
          <a:p>
            <a:r>
              <a:rPr lang="en-US" sz="2500" dirty="0" smtClean="0">
                <a:solidFill>
                  <a:schemeClr val="tx1"/>
                </a:solidFill>
                <a:latin typeface="Avenir Book"/>
                <a:cs typeface="Avenir Book"/>
              </a:rPr>
              <a:t>7 April 2016</a:t>
            </a:r>
            <a:endParaRPr lang="en-US" sz="2500" dirty="0">
              <a:solidFill>
                <a:schemeClr val="tx1"/>
              </a:solidFill>
              <a:latin typeface="Avenir Book"/>
              <a:cs typeface="Avenir Book"/>
            </a:endParaRPr>
          </a:p>
        </p:txBody>
      </p:sp>
      <p:sp>
        <p:nvSpPr>
          <p:cNvPr id="4" name="TextBox 3"/>
          <p:cNvSpPr txBox="1"/>
          <p:nvPr/>
        </p:nvSpPr>
        <p:spPr>
          <a:xfrm>
            <a:off x="1981200" y="4673600"/>
            <a:ext cx="184666"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414179455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US" dirty="0">
                <a:latin typeface="Avenir Book"/>
                <a:cs typeface="Avenir Book"/>
              </a:rPr>
              <a:t>Warming Experiment</a:t>
            </a:r>
            <a:br>
              <a:rPr lang="en-US" dirty="0">
                <a:latin typeface="Avenir Book"/>
                <a:cs typeface="Avenir Book"/>
              </a:rPr>
            </a:br>
            <a:r>
              <a:rPr lang="en-US" sz="3300" dirty="0">
                <a:latin typeface="Avenir Book"/>
                <a:cs typeface="Avenir Book"/>
              </a:rPr>
              <a:t>Rocky Mountain Biological Laboratory </a:t>
            </a:r>
          </a:p>
        </p:txBody>
      </p:sp>
      <p:pic>
        <p:nvPicPr>
          <p:cNvPr id="4" name="Picture 3"/>
          <p:cNvPicPr>
            <a:picLocks noChangeAspect="1"/>
          </p:cNvPicPr>
          <p:nvPr/>
        </p:nvPicPr>
        <p:blipFill>
          <a:blip r:embed="rId3"/>
          <a:stretch>
            <a:fillRect/>
          </a:stretch>
        </p:blipFill>
        <p:spPr>
          <a:xfrm>
            <a:off x="1710856" y="1485370"/>
            <a:ext cx="5659081" cy="3565221"/>
          </a:xfrm>
          <a:prstGeom prst="rect">
            <a:avLst/>
          </a:prstGeom>
        </p:spPr>
      </p:pic>
      <p:sp>
        <p:nvSpPr>
          <p:cNvPr id="5" name="TextBox 4"/>
          <p:cNvSpPr txBox="1"/>
          <p:nvPr/>
        </p:nvSpPr>
        <p:spPr>
          <a:xfrm>
            <a:off x="1710856" y="4688997"/>
            <a:ext cx="1710267" cy="276999"/>
          </a:xfrm>
          <a:prstGeom prst="rect">
            <a:avLst/>
          </a:prstGeom>
          <a:noFill/>
        </p:spPr>
        <p:txBody>
          <a:bodyPr wrap="square" rtlCol="0">
            <a:spAutoFit/>
          </a:bodyPr>
          <a:lstStyle/>
          <a:p>
            <a:r>
              <a:rPr lang="en-US" sz="1200" dirty="0" smtClean="0">
                <a:solidFill>
                  <a:schemeClr val="bg1"/>
                </a:solidFill>
              </a:rPr>
              <a:t>Photo: Mary Ellen Harte</a:t>
            </a:r>
            <a:endParaRPr lang="en-US" sz="1200" dirty="0">
              <a:solidFill>
                <a:schemeClr val="bg1"/>
              </a:solidFill>
            </a:endParaRPr>
          </a:p>
        </p:txBody>
      </p:sp>
      <p:sp>
        <p:nvSpPr>
          <p:cNvPr id="3" name="Rectangle 2"/>
          <p:cNvSpPr/>
          <p:nvPr/>
        </p:nvSpPr>
        <p:spPr>
          <a:xfrm>
            <a:off x="1372187" y="5169454"/>
            <a:ext cx="6197011" cy="1200329"/>
          </a:xfrm>
          <a:prstGeom prst="rect">
            <a:avLst/>
          </a:prstGeom>
        </p:spPr>
        <p:txBody>
          <a:bodyPr wrap="square">
            <a:spAutoFit/>
          </a:bodyPr>
          <a:lstStyle/>
          <a:p>
            <a:pPr algn="ctr"/>
            <a:r>
              <a:rPr lang="en-US" dirty="0">
                <a:latin typeface="Avenir Book"/>
                <a:cs typeface="Avenir Book"/>
              </a:rPr>
              <a:t>Established in 1991 </a:t>
            </a:r>
          </a:p>
          <a:p>
            <a:pPr algn="ctr"/>
            <a:r>
              <a:rPr lang="en-US" dirty="0" smtClean="0">
                <a:latin typeface="Avenir Book"/>
                <a:cs typeface="Avenir Book"/>
              </a:rPr>
              <a:t>Warms top </a:t>
            </a:r>
            <a:r>
              <a:rPr lang="en-US" dirty="0">
                <a:latin typeface="Avenir Book"/>
                <a:cs typeface="Avenir Book"/>
              </a:rPr>
              <a:t>15 cm of soil by ~2°</a:t>
            </a:r>
            <a:r>
              <a:rPr lang="en-US" dirty="0" smtClean="0">
                <a:latin typeface="Avenir Book"/>
                <a:cs typeface="Avenir Book"/>
              </a:rPr>
              <a:t>C</a:t>
            </a:r>
          </a:p>
          <a:p>
            <a:pPr algn="ctr"/>
            <a:r>
              <a:rPr lang="en-US" dirty="0" smtClean="0">
                <a:latin typeface="Avenir Book"/>
                <a:cs typeface="Avenir Book"/>
              </a:rPr>
              <a:t>Dries </a:t>
            </a:r>
            <a:r>
              <a:rPr lang="en-US" dirty="0">
                <a:latin typeface="Avenir Book"/>
                <a:cs typeface="Avenir Book"/>
              </a:rPr>
              <a:t>soil by 10-20</a:t>
            </a:r>
            <a:r>
              <a:rPr lang="en-US" dirty="0" smtClean="0">
                <a:latin typeface="Avenir Book"/>
                <a:cs typeface="Avenir Book"/>
              </a:rPr>
              <a:t>%</a:t>
            </a:r>
          </a:p>
          <a:p>
            <a:pPr algn="ctr"/>
            <a:r>
              <a:rPr lang="en-US" dirty="0" smtClean="0">
                <a:latin typeface="Avenir Book"/>
                <a:cs typeface="Avenir Book"/>
              </a:rPr>
              <a:t>Extends growing </a:t>
            </a:r>
            <a:r>
              <a:rPr lang="en-US" dirty="0">
                <a:latin typeface="Avenir Book"/>
                <a:cs typeface="Avenir Book"/>
              </a:rPr>
              <a:t>season by ~12 days on each end </a:t>
            </a:r>
          </a:p>
        </p:txBody>
      </p:sp>
    </p:spTree>
    <p:extLst>
      <p:ext uri="{BB962C8B-B14F-4D97-AF65-F5344CB8AC3E}">
        <p14:creationId xmlns:p14="http://schemas.microsoft.com/office/powerpoint/2010/main" val="12579471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0896"/>
            <a:ext cx="8229600" cy="1143000"/>
          </a:xfrm>
        </p:spPr>
        <p:txBody>
          <a:bodyPr/>
          <a:lstStyle/>
          <a:p>
            <a:r>
              <a:rPr lang="en-US" dirty="0" smtClean="0">
                <a:latin typeface="Avenir Book"/>
                <a:cs typeface="Avenir Book"/>
              </a:rPr>
              <a:t>Study Species</a:t>
            </a:r>
            <a:endParaRPr lang="en-US" dirty="0">
              <a:latin typeface="Avenir Book"/>
              <a:cs typeface="Avenir Book"/>
            </a:endParaRPr>
          </a:p>
        </p:txBody>
      </p:sp>
      <p:sp>
        <p:nvSpPr>
          <p:cNvPr id="4" name="TextBox 3"/>
          <p:cNvSpPr txBox="1"/>
          <p:nvPr/>
        </p:nvSpPr>
        <p:spPr>
          <a:xfrm>
            <a:off x="188316" y="1452280"/>
            <a:ext cx="2749068" cy="646331"/>
          </a:xfrm>
          <a:prstGeom prst="rect">
            <a:avLst/>
          </a:prstGeom>
          <a:noFill/>
        </p:spPr>
        <p:txBody>
          <a:bodyPr wrap="square" rtlCol="0">
            <a:spAutoFit/>
          </a:bodyPr>
          <a:lstStyle/>
          <a:p>
            <a:pPr algn="ctr"/>
            <a:r>
              <a:rPr lang="en-US" i="1" dirty="0" err="1" smtClean="0">
                <a:latin typeface="Avenir Book"/>
                <a:cs typeface="Avenir Book"/>
              </a:rPr>
              <a:t>Achnatherum</a:t>
            </a:r>
            <a:r>
              <a:rPr lang="en-US" i="1" dirty="0" smtClean="0">
                <a:latin typeface="Avenir Book"/>
                <a:cs typeface="Avenir Book"/>
              </a:rPr>
              <a:t> </a:t>
            </a:r>
            <a:r>
              <a:rPr lang="en-US" i="1" dirty="0" err="1" smtClean="0">
                <a:latin typeface="Avenir Book"/>
                <a:cs typeface="Avenir Book"/>
              </a:rPr>
              <a:t>lettermanii</a:t>
            </a:r>
            <a:endParaRPr lang="en-US" i="1" dirty="0" smtClean="0">
              <a:latin typeface="Avenir Book"/>
              <a:cs typeface="Avenir Book"/>
            </a:endParaRPr>
          </a:p>
          <a:p>
            <a:pPr algn="ctr"/>
            <a:r>
              <a:rPr lang="en-US" dirty="0" smtClean="0">
                <a:latin typeface="Avenir Book"/>
                <a:cs typeface="Avenir Book"/>
              </a:rPr>
              <a:t>(ACLE)</a:t>
            </a:r>
            <a:endParaRPr lang="en-US" dirty="0">
              <a:latin typeface="Avenir Book"/>
              <a:cs typeface="Avenir Book"/>
            </a:endParaRPr>
          </a:p>
        </p:txBody>
      </p:sp>
      <p:sp>
        <p:nvSpPr>
          <p:cNvPr id="5" name="TextBox 4"/>
          <p:cNvSpPr txBox="1"/>
          <p:nvPr/>
        </p:nvSpPr>
        <p:spPr>
          <a:xfrm>
            <a:off x="3613956" y="2386603"/>
            <a:ext cx="2013987" cy="646331"/>
          </a:xfrm>
          <a:prstGeom prst="rect">
            <a:avLst/>
          </a:prstGeom>
          <a:noFill/>
        </p:spPr>
        <p:txBody>
          <a:bodyPr wrap="square" rtlCol="0">
            <a:spAutoFit/>
          </a:bodyPr>
          <a:lstStyle/>
          <a:p>
            <a:pPr algn="ctr"/>
            <a:r>
              <a:rPr lang="en-US" i="1" dirty="0" err="1" smtClean="0">
                <a:latin typeface="Avenir Book"/>
                <a:cs typeface="Avenir Book"/>
              </a:rPr>
              <a:t>Festuca</a:t>
            </a:r>
            <a:r>
              <a:rPr lang="en-US" i="1" dirty="0" smtClean="0">
                <a:latin typeface="Avenir Book"/>
                <a:cs typeface="Avenir Book"/>
              </a:rPr>
              <a:t> </a:t>
            </a:r>
            <a:r>
              <a:rPr lang="en-US" i="1" dirty="0" err="1" smtClean="0">
                <a:latin typeface="Avenir Book"/>
                <a:cs typeface="Avenir Book"/>
              </a:rPr>
              <a:t>thurberi</a:t>
            </a:r>
            <a:endParaRPr lang="en-US" i="1" dirty="0" smtClean="0">
              <a:latin typeface="Avenir Book"/>
              <a:cs typeface="Avenir Book"/>
            </a:endParaRPr>
          </a:p>
          <a:p>
            <a:pPr algn="ctr"/>
            <a:r>
              <a:rPr lang="en-US" dirty="0" smtClean="0">
                <a:latin typeface="Avenir Book"/>
                <a:cs typeface="Avenir Book"/>
              </a:rPr>
              <a:t>(FETH)</a:t>
            </a:r>
            <a:endParaRPr lang="en-US" dirty="0">
              <a:latin typeface="Avenir Book"/>
              <a:cs typeface="Avenir Book"/>
            </a:endParaRPr>
          </a:p>
        </p:txBody>
      </p:sp>
      <p:sp>
        <p:nvSpPr>
          <p:cNvPr id="6" name="TextBox 5"/>
          <p:cNvSpPr txBox="1"/>
          <p:nvPr/>
        </p:nvSpPr>
        <p:spPr>
          <a:xfrm>
            <a:off x="6826816" y="1574917"/>
            <a:ext cx="1859983" cy="646331"/>
          </a:xfrm>
          <a:prstGeom prst="rect">
            <a:avLst/>
          </a:prstGeom>
          <a:noFill/>
        </p:spPr>
        <p:txBody>
          <a:bodyPr wrap="square" rtlCol="0">
            <a:spAutoFit/>
          </a:bodyPr>
          <a:lstStyle/>
          <a:p>
            <a:pPr algn="ctr"/>
            <a:r>
              <a:rPr lang="en-US" i="1" dirty="0" err="1" smtClean="0">
                <a:latin typeface="Avenir Book"/>
                <a:cs typeface="Avenir Book"/>
              </a:rPr>
              <a:t>Poa</a:t>
            </a:r>
            <a:r>
              <a:rPr lang="en-US" i="1" dirty="0" smtClean="0">
                <a:latin typeface="Avenir Book"/>
                <a:cs typeface="Avenir Book"/>
              </a:rPr>
              <a:t> </a:t>
            </a:r>
            <a:r>
              <a:rPr lang="en-US" i="1" dirty="0" err="1" smtClean="0">
                <a:latin typeface="Avenir Book"/>
                <a:cs typeface="Avenir Book"/>
              </a:rPr>
              <a:t>pratensis</a:t>
            </a:r>
            <a:endParaRPr lang="en-US" i="1" dirty="0" smtClean="0">
              <a:latin typeface="Avenir Book"/>
              <a:cs typeface="Avenir Book"/>
            </a:endParaRPr>
          </a:p>
          <a:p>
            <a:pPr algn="ctr"/>
            <a:r>
              <a:rPr lang="en-US" dirty="0" smtClean="0">
                <a:latin typeface="Avenir Book"/>
                <a:cs typeface="Avenir Book"/>
              </a:rPr>
              <a:t>(POPR)</a:t>
            </a:r>
            <a:endParaRPr lang="en-US" dirty="0">
              <a:latin typeface="Avenir Book"/>
              <a:cs typeface="Avenir Book"/>
            </a:endParaRPr>
          </a:p>
        </p:txBody>
      </p:sp>
      <p:pic>
        <p:nvPicPr>
          <p:cNvPr id="9" name="Picture 8"/>
          <p:cNvPicPr>
            <a:picLocks noChangeAspect="1"/>
          </p:cNvPicPr>
          <p:nvPr/>
        </p:nvPicPr>
        <p:blipFill>
          <a:blip r:embed="rId3"/>
          <a:stretch>
            <a:fillRect/>
          </a:stretch>
        </p:blipFill>
        <p:spPr>
          <a:xfrm>
            <a:off x="109023" y="1995814"/>
            <a:ext cx="3167020" cy="4750530"/>
          </a:xfrm>
          <a:prstGeom prst="rect">
            <a:avLst/>
          </a:prstGeom>
        </p:spPr>
      </p:pic>
      <p:pic>
        <p:nvPicPr>
          <p:cNvPr id="11" name="Picture 10"/>
          <p:cNvPicPr>
            <a:picLocks noChangeAspect="1"/>
          </p:cNvPicPr>
          <p:nvPr/>
        </p:nvPicPr>
        <p:blipFill>
          <a:blip r:embed="rId4"/>
          <a:stretch>
            <a:fillRect/>
          </a:stretch>
        </p:blipFill>
        <p:spPr>
          <a:xfrm>
            <a:off x="6519806" y="2386603"/>
            <a:ext cx="2342866" cy="4142187"/>
          </a:xfrm>
          <a:prstGeom prst="rect">
            <a:avLst/>
          </a:prstGeom>
        </p:spPr>
      </p:pic>
      <p:pic>
        <p:nvPicPr>
          <p:cNvPr id="3" name="Picture 2"/>
          <p:cNvPicPr>
            <a:picLocks noChangeAspect="1"/>
          </p:cNvPicPr>
          <p:nvPr/>
        </p:nvPicPr>
        <p:blipFill rotWithShape="1">
          <a:blip r:embed="rId5"/>
          <a:srcRect l="16143" r="12073"/>
          <a:stretch/>
        </p:blipFill>
        <p:spPr>
          <a:xfrm>
            <a:off x="2937709" y="3287272"/>
            <a:ext cx="3427327" cy="3197644"/>
          </a:xfrm>
          <a:prstGeom prst="rect">
            <a:avLst/>
          </a:prstGeom>
        </p:spPr>
      </p:pic>
    </p:spTree>
    <p:extLst>
      <p:ext uri="{BB962C8B-B14F-4D97-AF65-F5344CB8AC3E}">
        <p14:creationId xmlns:p14="http://schemas.microsoft.com/office/powerpoint/2010/main" val="85763219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752600"/>
            <a:ext cx="8717366" cy="4219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381000" y="171271"/>
            <a:ext cx="8323006" cy="1138773"/>
          </a:xfrm>
          <a:prstGeom prst="rect">
            <a:avLst/>
          </a:prstGeom>
        </p:spPr>
        <p:txBody>
          <a:bodyPr wrap="square">
            <a:spAutoFit/>
          </a:bodyPr>
          <a:lstStyle/>
          <a:p>
            <a:pPr algn="ctr"/>
            <a:r>
              <a:rPr lang="en-US" sz="3400" b="1" dirty="0" smtClean="0">
                <a:latin typeface="Avenir Book"/>
                <a:cs typeface="Avenir Book"/>
              </a:rPr>
              <a:t>Experimental </a:t>
            </a:r>
            <a:r>
              <a:rPr lang="en-US" sz="3400" b="1" dirty="0">
                <a:latin typeface="Avenir Book"/>
                <a:cs typeface="Avenir Book"/>
              </a:rPr>
              <a:t>warming </a:t>
            </a:r>
            <a:r>
              <a:rPr lang="en-US" sz="3400" b="1" dirty="0" smtClean="0">
                <a:latin typeface="Avenir Book"/>
                <a:cs typeface="Avenir Book"/>
              </a:rPr>
              <a:t>reduced </a:t>
            </a:r>
            <a:r>
              <a:rPr lang="en-US" sz="3400" b="1" dirty="0">
                <a:latin typeface="Avenir Book"/>
                <a:cs typeface="Avenir Book"/>
              </a:rPr>
              <a:t>grasses </a:t>
            </a:r>
            <a:endParaRPr lang="en-US" sz="3400" b="1" dirty="0" smtClean="0">
              <a:latin typeface="Avenir Book"/>
              <a:cs typeface="Avenir Book"/>
            </a:endParaRPr>
          </a:p>
          <a:p>
            <a:pPr algn="ctr"/>
            <a:r>
              <a:rPr lang="en-US" sz="3400" b="1" dirty="0" smtClean="0">
                <a:latin typeface="Avenir Book"/>
                <a:cs typeface="Avenir Book"/>
              </a:rPr>
              <a:t>(1991 – 2011)</a:t>
            </a:r>
            <a:endParaRPr lang="en-US" sz="3400" b="1" dirty="0">
              <a:latin typeface="Avenir Book"/>
              <a:cs typeface="Avenir Book"/>
            </a:endParaRPr>
          </a:p>
        </p:txBody>
      </p:sp>
      <p:sp>
        <p:nvSpPr>
          <p:cNvPr id="6" name="Rectangle 5"/>
          <p:cNvSpPr/>
          <p:nvPr/>
        </p:nvSpPr>
        <p:spPr>
          <a:xfrm>
            <a:off x="304800" y="5988913"/>
            <a:ext cx="6858000" cy="646331"/>
          </a:xfrm>
          <a:prstGeom prst="rect">
            <a:avLst/>
          </a:prstGeom>
        </p:spPr>
        <p:txBody>
          <a:bodyPr wrap="square">
            <a:spAutoFit/>
          </a:bodyPr>
          <a:lstStyle/>
          <a:p>
            <a:r>
              <a:rPr lang="en-US" dirty="0" smtClean="0">
                <a:latin typeface="Avenir Book"/>
                <a:cs typeface="Avenir Book"/>
              </a:rPr>
              <a:t>Mean % ± </a:t>
            </a:r>
            <a:r>
              <a:rPr lang="en-US" dirty="0" err="1" smtClean="0">
                <a:latin typeface="Avenir Book"/>
                <a:cs typeface="Avenir Book"/>
              </a:rPr>
              <a:t>s.e.</a:t>
            </a:r>
            <a:r>
              <a:rPr lang="en-US" dirty="0" smtClean="0">
                <a:latin typeface="Avenir Book"/>
                <a:cs typeface="Avenir Book"/>
              </a:rPr>
              <a:t> of 49 (0.2m×0.2m) quadrats surveyed per plot</a:t>
            </a:r>
          </a:p>
          <a:p>
            <a:r>
              <a:rPr lang="en-US" i="1" dirty="0" smtClean="0">
                <a:latin typeface="Avenir Book"/>
                <a:cs typeface="Avenir Book"/>
              </a:rPr>
              <a:t>n = </a:t>
            </a:r>
            <a:r>
              <a:rPr lang="en-US" dirty="0" smtClean="0">
                <a:latin typeface="Avenir Book"/>
                <a:cs typeface="Avenir Book"/>
              </a:rPr>
              <a:t>5 plots per warming treatment</a:t>
            </a:r>
            <a:endParaRPr lang="en-US" dirty="0">
              <a:latin typeface="Avenir Book"/>
              <a:cs typeface="Avenir Book"/>
            </a:endParaRPr>
          </a:p>
        </p:txBody>
      </p:sp>
      <p:sp>
        <p:nvSpPr>
          <p:cNvPr id="7" name="Rectangle 6"/>
          <p:cNvSpPr/>
          <p:nvPr/>
        </p:nvSpPr>
        <p:spPr>
          <a:xfrm>
            <a:off x="2201037" y="6450578"/>
            <a:ext cx="6858000" cy="369332"/>
          </a:xfrm>
          <a:prstGeom prst="rect">
            <a:avLst/>
          </a:prstGeom>
        </p:spPr>
        <p:txBody>
          <a:bodyPr wrap="square">
            <a:spAutoFit/>
          </a:bodyPr>
          <a:lstStyle/>
          <a:p>
            <a:pPr algn="r"/>
            <a:r>
              <a:rPr lang="en-US" dirty="0" smtClean="0">
                <a:latin typeface="Avenir Book"/>
                <a:cs typeface="Avenir Book"/>
              </a:rPr>
              <a:t>Rudgers et al. </a:t>
            </a:r>
            <a:r>
              <a:rPr lang="en-US" i="1" dirty="0" smtClean="0">
                <a:latin typeface="Avenir Book"/>
                <a:cs typeface="Avenir Book"/>
              </a:rPr>
              <a:t>Ecology </a:t>
            </a:r>
            <a:r>
              <a:rPr lang="en-US" dirty="0" smtClean="0">
                <a:latin typeface="Avenir Book"/>
                <a:cs typeface="Avenir Book"/>
              </a:rPr>
              <a:t>(2014)</a:t>
            </a:r>
            <a:endParaRPr lang="en-US" dirty="0">
              <a:latin typeface="Avenir Book"/>
              <a:cs typeface="Avenir Book"/>
            </a:endParaRPr>
          </a:p>
        </p:txBody>
      </p:sp>
      <p:sp>
        <p:nvSpPr>
          <p:cNvPr id="8" name="Rectangle 7"/>
          <p:cNvSpPr/>
          <p:nvPr/>
        </p:nvSpPr>
        <p:spPr>
          <a:xfrm>
            <a:off x="3670791" y="1295400"/>
            <a:ext cx="982830" cy="584776"/>
          </a:xfrm>
          <a:prstGeom prst="rect">
            <a:avLst/>
          </a:prstGeom>
        </p:spPr>
        <p:txBody>
          <a:bodyPr wrap="none">
            <a:spAutoFit/>
          </a:bodyPr>
          <a:lstStyle/>
          <a:p>
            <a:r>
              <a:rPr lang="en-US" sz="3200" b="1" dirty="0">
                <a:solidFill>
                  <a:srgbClr val="FF0000"/>
                </a:solidFill>
                <a:latin typeface="Avenir Book"/>
                <a:cs typeface="Avenir Book"/>
              </a:rPr>
              <a:t>66%</a:t>
            </a:r>
          </a:p>
        </p:txBody>
      </p:sp>
      <p:sp>
        <p:nvSpPr>
          <p:cNvPr id="9" name="Rectangle 8"/>
          <p:cNvSpPr/>
          <p:nvPr/>
        </p:nvSpPr>
        <p:spPr>
          <a:xfrm>
            <a:off x="1600200" y="1289538"/>
            <a:ext cx="982830" cy="584776"/>
          </a:xfrm>
          <a:prstGeom prst="rect">
            <a:avLst/>
          </a:prstGeom>
        </p:spPr>
        <p:txBody>
          <a:bodyPr wrap="none">
            <a:spAutoFit/>
          </a:bodyPr>
          <a:lstStyle/>
          <a:p>
            <a:r>
              <a:rPr lang="en-US" sz="3200" b="1" dirty="0" smtClean="0">
                <a:solidFill>
                  <a:srgbClr val="FF0000"/>
                </a:solidFill>
                <a:latin typeface="Avenir Book"/>
                <a:cs typeface="Avenir Book"/>
              </a:rPr>
              <a:t>25%</a:t>
            </a:r>
            <a:endParaRPr lang="en-US" sz="3200" b="1" dirty="0">
              <a:solidFill>
                <a:srgbClr val="FF0000"/>
              </a:solidFill>
              <a:latin typeface="Avenir Book"/>
              <a:cs typeface="Avenir Book"/>
            </a:endParaRPr>
          </a:p>
        </p:txBody>
      </p:sp>
      <p:sp>
        <p:nvSpPr>
          <p:cNvPr id="10" name="Rectangle 9"/>
          <p:cNvSpPr/>
          <p:nvPr/>
        </p:nvSpPr>
        <p:spPr>
          <a:xfrm>
            <a:off x="5623986" y="1307123"/>
            <a:ext cx="982830" cy="584776"/>
          </a:xfrm>
          <a:prstGeom prst="rect">
            <a:avLst/>
          </a:prstGeom>
        </p:spPr>
        <p:txBody>
          <a:bodyPr wrap="none">
            <a:spAutoFit/>
          </a:bodyPr>
          <a:lstStyle/>
          <a:p>
            <a:r>
              <a:rPr lang="en-US" sz="3200" b="1" dirty="0" smtClean="0">
                <a:solidFill>
                  <a:srgbClr val="FF0000"/>
                </a:solidFill>
                <a:latin typeface="Avenir Book"/>
                <a:cs typeface="Avenir Book"/>
              </a:rPr>
              <a:t>45%</a:t>
            </a:r>
            <a:endParaRPr lang="en-US" sz="3200" b="1" dirty="0">
              <a:solidFill>
                <a:srgbClr val="FF0000"/>
              </a:solidFill>
              <a:latin typeface="Avenir Book"/>
              <a:cs typeface="Avenir Book"/>
            </a:endParaRPr>
          </a:p>
        </p:txBody>
      </p:sp>
    </p:spTree>
    <p:extLst>
      <p:ext uri="{BB962C8B-B14F-4D97-AF65-F5344CB8AC3E}">
        <p14:creationId xmlns:p14="http://schemas.microsoft.com/office/powerpoint/2010/main" val="314935894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66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4284" y="1555189"/>
            <a:ext cx="4973942" cy="46317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744088" y="188200"/>
            <a:ext cx="7915718" cy="1015663"/>
          </a:xfrm>
          <a:prstGeom prst="rect">
            <a:avLst/>
          </a:prstGeom>
        </p:spPr>
        <p:txBody>
          <a:bodyPr wrap="square">
            <a:spAutoFit/>
          </a:bodyPr>
          <a:lstStyle/>
          <a:p>
            <a:pPr algn="ctr"/>
            <a:r>
              <a:rPr lang="en-US" sz="3000" dirty="0" smtClean="0">
                <a:latin typeface="Avenir Book"/>
                <a:cs typeface="Avenir Book"/>
              </a:rPr>
              <a:t>Experimental </a:t>
            </a:r>
            <a:r>
              <a:rPr lang="en-US" sz="3000" dirty="0">
                <a:latin typeface="Avenir Book"/>
                <a:cs typeface="Avenir Book"/>
              </a:rPr>
              <a:t>warming </a:t>
            </a:r>
            <a:r>
              <a:rPr lang="en-US" sz="3000" dirty="0" smtClean="0">
                <a:latin typeface="Avenir Book"/>
                <a:cs typeface="Avenir Book"/>
              </a:rPr>
              <a:t>increased mycorrhizal colonization of roots</a:t>
            </a:r>
            <a:endParaRPr lang="en-US" sz="3000" dirty="0">
              <a:latin typeface="Avenir Book"/>
              <a:cs typeface="Avenir Book"/>
            </a:endParaRPr>
          </a:p>
        </p:txBody>
      </p:sp>
      <p:sp>
        <p:nvSpPr>
          <p:cNvPr id="3" name="TextBox 2"/>
          <p:cNvSpPr txBox="1"/>
          <p:nvPr/>
        </p:nvSpPr>
        <p:spPr>
          <a:xfrm>
            <a:off x="7107122" y="2143275"/>
            <a:ext cx="1299669" cy="400110"/>
          </a:xfrm>
          <a:prstGeom prst="rect">
            <a:avLst/>
          </a:prstGeom>
          <a:noFill/>
        </p:spPr>
        <p:txBody>
          <a:bodyPr wrap="none" rtlCol="0">
            <a:spAutoFit/>
          </a:bodyPr>
          <a:lstStyle/>
          <a:p>
            <a:r>
              <a:rPr lang="en-US" sz="2000" i="1" dirty="0" smtClean="0">
                <a:latin typeface="Avenir Book"/>
                <a:cs typeface="Avenir Book"/>
              </a:rPr>
              <a:t>P </a:t>
            </a:r>
            <a:r>
              <a:rPr lang="en-US" sz="2000" dirty="0" smtClean="0">
                <a:latin typeface="Avenir Book"/>
                <a:cs typeface="Avenir Book"/>
              </a:rPr>
              <a:t>= 0.025</a:t>
            </a:r>
            <a:endParaRPr lang="en-US" sz="2000" dirty="0">
              <a:latin typeface="Avenir Book"/>
              <a:cs typeface="Avenir Book"/>
            </a:endParaRPr>
          </a:p>
        </p:txBody>
      </p:sp>
      <p:sp>
        <p:nvSpPr>
          <p:cNvPr id="7" name="Rectangle 6"/>
          <p:cNvSpPr/>
          <p:nvPr/>
        </p:nvSpPr>
        <p:spPr>
          <a:xfrm>
            <a:off x="1940226" y="6347959"/>
            <a:ext cx="6858000" cy="369332"/>
          </a:xfrm>
          <a:prstGeom prst="rect">
            <a:avLst/>
          </a:prstGeom>
        </p:spPr>
        <p:txBody>
          <a:bodyPr wrap="square">
            <a:spAutoFit/>
          </a:bodyPr>
          <a:lstStyle/>
          <a:p>
            <a:pPr algn="r"/>
            <a:r>
              <a:rPr lang="en-US" dirty="0" smtClean="0">
                <a:latin typeface="Avenir Book"/>
                <a:cs typeface="Avenir Book"/>
              </a:rPr>
              <a:t>Rudgers et al. </a:t>
            </a:r>
            <a:r>
              <a:rPr lang="en-US" i="1" dirty="0" smtClean="0">
                <a:latin typeface="Avenir Book"/>
                <a:cs typeface="Avenir Book"/>
              </a:rPr>
              <a:t>Ecology </a:t>
            </a:r>
            <a:r>
              <a:rPr lang="en-US" dirty="0" smtClean="0">
                <a:latin typeface="Avenir Book"/>
                <a:cs typeface="Avenir Book"/>
              </a:rPr>
              <a:t>(2014)</a:t>
            </a:r>
            <a:endParaRPr lang="en-US" dirty="0">
              <a:latin typeface="Avenir Book"/>
              <a:cs typeface="Avenir Book"/>
            </a:endParaRPr>
          </a:p>
        </p:txBody>
      </p:sp>
      <p:pic>
        <p:nvPicPr>
          <p:cNvPr id="10" name="Picture 9" descr="vesicles and arbuscles"/>
          <p:cNvPicPr>
            <a:picLocks noChangeAspect="1" noChangeArrowheads="1"/>
          </p:cNvPicPr>
          <p:nvPr/>
        </p:nvPicPr>
        <p:blipFill rotWithShape="1">
          <a:blip r:embed="rId4">
            <a:extLst>
              <a:ext uri="{28A0092B-C50C-407E-A947-70E740481C1C}">
                <a14:useLocalDpi xmlns:a14="http://schemas.microsoft.com/office/drawing/2010/main" val="0"/>
              </a:ext>
            </a:extLst>
          </a:blip>
          <a:srcRect l="-1" r="39012"/>
          <a:stretch/>
        </p:blipFill>
        <p:spPr bwMode="auto">
          <a:xfrm>
            <a:off x="1281923" y="5248260"/>
            <a:ext cx="1811281" cy="1112582"/>
          </a:xfrm>
          <a:prstGeom prst="rect">
            <a:avLst/>
          </a:prstGeom>
          <a:noFill/>
          <a:ln w="19050" cmpd="sng">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744088" y="3503252"/>
            <a:ext cx="2764138" cy="1631216"/>
          </a:xfrm>
          <a:prstGeom prst="rect">
            <a:avLst/>
          </a:prstGeom>
          <a:noFill/>
        </p:spPr>
        <p:txBody>
          <a:bodyPr wrap="square" rtlCol="0">
            <a:spAutoFit/>
          </a:bodyPr>
          <a:lstStyle/>
          <a:p>
            <a:pPr algn="ctr"/>
            <a:r>
              <a:rPr lang="en-US" sz="2500" i="1" dirty="0" smtClean="0">
                <a:latin typeface="Avenir Book"/>
                <a:cs typeface="Avenir Book"/>
              </a:rPr>
              <a:t>A. </a:t>
            </a:r>
            <a:r>
              <a:rPr lang="en-US" sz="2500" i="1" dirty="0" err="1" smtClean="0">
                <a:latin typeface="Avenir Book"/>
                <a:cs typeface="Avenir Book"/>
              </a:rPr>
              <a:t>lettermanii</a:t>
            </a:r>
            <a:r>
              <a:rPr lang="en-US" sz="2500" i="1" dirty="0" smtClean="0">
                <a:latin typeface="Avenir Book"/>
                <a:cs typeface="Avenir Book"/>
              </a:rPr>
              <a:t> </a:t>
            </a:r>
          </a:p>
          <a:p>
            <a:pPr algn="ctr"/>
            <a:endParaRPr lang="en-US" sz="2500" i="1" dirty="0">
              <a:latin typeface="Avenir Book"/>
              <a:cs typeface="Avenir Book"/>
            </a:endParaRPr>
          </a:p>
          <a:p>
            <a:pPr algn="ctr"/>
            <a:r>
              <a:rPr lang="en-US" sz="2500" dirty="0" err="1">
                <a:latin typeface="Avenir Book"/>
                <a:cs typeface="Avenir Book"/>
              </a:rPr>
              <a:t>A</a:t>
            </a:r>
            <a:r>
              <a:rPr lang="en-US" sz="2500" dirty="0" err="1" smtClean="0">
                <a:latin typeface="Avenir Book"/>
                <a:cs typeface="Avenir Book"/>
              </a:rPr>
              <a:t>rbuscular</a:t>
            </a:r>
            <a:r>
              <a:rPr lang="en-US" sz="2500" dirty="0" smtClean="0">
                <a:latin typeface="Avenir Book"/>
                <a:cs typeface="Avenir Book"/>
              </a:rPr>
              <a:t> </a:t>
            </a:r>
            <a:r>
              <a:rPr lang="en-US" sz="2500" dirty="0" err="1">
                <a:latin typeface="Avenir Book"/>
                <a:cs typeface="Avenir Book"/>
              </a:rPr>
              <a:t>mycorrhizal</a:t>
            </a:r>
            <a:r>
              <a:rPr lang="en-US" sz="2500" dirty="0">
                <a:latin typeface="Avenir Book"/>
                <a:cs typeface="Avenir Book"/>
              </a:rPr>
              <a:t> fungi</a:t>
            </a:r>
          </a:p>
        </p:txBody>
      </p:sp>
      <p:pic>
        <p:nvPicPr>
          <p:cNvPr id="13" name="Picture 12"/>
          <p:cNvPicPr>
            <a:picLocks noChangeAspect="1"/>
          </p:cNvPicPr>
          <p:nvPr/>
        </p:nvPicPr>
        <p:blipFill>
          <a:blip r:embed="rId5"/>
          <a:stretch>
            <a:fillRect/>
          </a:stretch>
        </p:blipFill>
        <p:spPr>
          <a:xfrm>
            <a:off x="1527026" y="1647224"/>
            <a:ext cx="1181335" cy="1772003"/>
          </a:xfrm>
          <a:prstGeom prst="rect">
            <a:avLst/>
          </a:prstGeom>
          <a:ln>
            <a:solidFill>
              <a:srgbClr val="000000"/>
            </a:solidFill>
          </a:ln>
        </p:spPr>
      </p:pic>
    </p:spTree>
    <p:extLst>
      <p:ext uri="{BB962C8B-B14F-4D97-AF65-F5344CB8AC3E}">
        <p14:creationId xmlns:p14="http://schemas.microsoft.com/office/powerpoint/2010/main" val="286851800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9198"/>
            <a:ext cx="8229600" cy="1143000"/>
          </a:xfrm>
        </p:spPr>
        <p:txBody>
          <a:bodyPr/>
          <a:lstStyle/>
          <a:p>
            <a:pPr algn="l"/>
            <a:r>
              <a:rPr lang="en-US" dirty="0" smtClean="0">
                <a:latin typeface="Avenir Book"/>
                <a:cs typeface="Avenir Book"/>
              </a:rPr>
              <a:t>Field collection methods</a:t>
            </a:r>
            <a:endParaRPr lang="en-US" dirty="0">
              <a:latin typeface="Avenir Book"/>
              <a:cs typeface="Avenir Book"/>
            </a:endParaRPr>
          </a:p>
        </p:txBody>
      </p:sp>
      <p:sp>
        <p:nvSpPr>
          <p:cNvPr id="3" name="Content Placeholder 2"/>
          <p:cNvSpPr>
            <a:spLocks noGrp="1"/>
          </p:cNvSpPr>
          <p:nvPr>
            <p:ph idx="1"/>
          </p:nvPr>
        </p:nvSpPr>
        <p:spPr>
          <a:xfrm>
            <a:off x="163104" y="1484760"/>
            <a:ext cx="4215739" cy="4843379"/>
          </a:xfrm>
        </p:spPr>
        <p:txBody>
          <a:bodyPr>
            <a:normAutofit fontScale="92500"/>
          </a:bodyPr>
          <a:lstStyle/>
          <a:p>
            <a:r>
              <a:rPr lang="en-US" sz="2400" dirty="0" smtClean="0">
                <a:latin typeface="Avenir Book"/>
                <a:cs typeface="Avenir Book"/>
              </a:rPr>
              <a:t>3 focal grass species: </a:t>
            </a:r>
          </a:p>
          <a:p>
            <a:pPr lvl="1"/>
            <a:r>
              <a:rPr lang="en-US" sz="2400" i="1" dirty="0" err="1" smtClean="0">
                <a:latin typeface="Avenir Book"/>
                <a:cs typeface="Avenir Book"/>
              </a:rPr>
              <a:t>Achnatherum</a:t>
            </a:r>
            <a:r>
              <a:rPr lang="en-US" sz="2400" i="1" dirty="0" smtClean="0">
                <a:latin typeface="Avenir Book"/>
                <a:cs typeface="Avenir Book"/>
              </a:rPr>
              <a:t> </a:t>
            </a:r>
            <a:r>
              <a:rPr lang="en-US" sz="2400" i="1" dirty="0" err="1" smtClean="0">
                <a:latin typeface="Avenir Book"/>
                <a:cs typeface="Avenir Book"/>
              </a:rPr>
              <a:t>lettermanii</a:t>
            </a:r>
            <a:endParaRPr lang="en-US" sz="2400" i="1" dirty="0" smtClean="0">
              <a:latin typeface="Avenir Book"/>
              <a:cs typeface="Avenir Book"/>
            </a:endParaRPr>
          </a:p>
          <a:p>
            <a:pPr lvl="1"/>
            <a:r>
              <a:rPr lang="en-US" sz="2400" i="1" dirty="0" err="1" smtClean="0">
                <a:latin typeface="Avenir Book"/>
                <a:cs typeface="Avenir Book"/>
              </a:rPr>
              <a:t>Poa</a:t>
            </a:r>
            <a:r>
              <a:rPr lang="en-US" sz="2400" i="1" dirty="0" smtClean="0">
                <a:latin typeface="Avenir Book"/>
                <a:cs typeface="Avenir Book"/>
              </a:rPr>
              <a:t> </a:t>
            </a:r>
            <a:r>
              <a:rPr lang="en-US" sz="2400" i="1" dirty="0" err="1" smtClean="0">
                <a:latin typeface="Avenir Book"/>
                <a:cs typeface="Avenir Book"/>
              </a:rPr>
              <a:t>pratensis</a:t>
            </a:r>
            <a:endParaRPr lang="en-US" sz="2400" i="1" dirty="0" smtClean="0">
              <a:latin typeface="Avenir Book"/>
              <a:cs typeface="Avenir Book"/>
            </a:endParaRPr>
          </a:p>
          <a:p>
            <a:pPr lvl="1"/>
            <a:r>
              <a:rPr lang="en-US" sz="2400" i="1" dirty="0" err="1" smtClean="0">
                <a:latin typeface="Avenir Book"/>
                <a:cs typeface="Avenir Book"/>
              </a:rPr>
              <a:t>Festuca</a:t>
            </a:r>
            <a:r>
              <a:rPr lang="en-US" sz="2400" i="1" dirty="0" smtClean="0">
                <a:latin typeface="Avenir Book"/>
                <a:cs typeface="Avenir Book"/>
              </a:rPr>
              <a:t> </a:t>
            </a:r>
            <a:r>
              <a:rPr lang="en-US" sz="2400" i="1" dirty="0" err="1" smtClean="0">
                <a:latin typeface="Avenir Book"/>
                <a:cs typeface="Avenir Book"/>
              </a:rPr>
              <a:t>thurberi</a:t>
            </a:r>
            <a:endParaRPr lang="en-US" sz="2400" i="1" dirty="0" smtClean="0">
              <a:latin typeface="Avenir Book"/>
              <a:cs typeface="Avenir Book"/>
            </a:endParaRPr>
          </a:p>
          <a:p>
            <a:pPr marL="457200" lvl="1" indent="0">
              <a:buNone/>
            </a:pPr>
            <a:endParaRPr lang="en-US" sz="2000" dirty="0" smtClean="0">
              <a:latin typeface="Avenir Book"/>
              <a:cs typeface="Avenir Book"/>
            </a:endParaRPr>
          </a:p>
          <a:p>
            <a:r>
              <a:rPr lang="en-US" sz="2400" dirty="0" smtClean="0">
                <a:latin typeface="Avenir Book"/>
                <a:cs typeface="Avenir Book"/>
              </a:rPr>
              <a:t>6 individual plants collected per species per plot</a:t>
            </a:r>
          </a:p>
          <a:p>
            <a:pPr marL="0" indent="0">
              <a:buNone/>
            </a:pPr>
            <a:endParaRPr lang="en-US" sz="2000" dirty="0" smtClean="0">
              <a:latin typeface="Avenir Book"/>
              <a:cs typeface="Avenir Book"/>
            </a:endParaRPr>
          </a:p>
          <a:p>
            <a:r>
              <a:rPr lang="en-US" sz="2400" dirty="0" smtClean="0">
                <a:latin typeface="Avenir Book"/>
                <a:cs typeface="Avenir Book"/>
              </a:rPr>
              <a:t>Roots and leaves (2014)</a:t>
            </a:r>
          </a:p>
          <a:p>
            <a:pPr marL="0" indent="0">
              <a:buNone/>
            </a:pPr>
            <a:endParaRPr lang="en-US" sz="2000" dirty="0" smtClean="0">
              <a:latin typeface="Avenir Book"/>
              <a:cs typeface="Avenir Book"/>
            </a:endParaRPr>
          </a:p>
          <a:p>
            <a:r>
              <a:rPr lang="en-US" sz="2400" dirty="0" smtClean="0">
                <a:latin typeface="Avenir Book"/>
                <a:cs typeface="Avenir Book"/>
              </a:rPr>
              <a:t>Phenology: June and September</a:t>
            </a:r>
          </a:p>
          <a:p>
            <a:pPr marL="0" indent="0">
              <a:buNone/>
            </a:pPr>
            <a:endParaRPr lang="en-US" sz="2400" dirty="0">
              <a:latin typeface="Avenir Book"/>
              <a:cs typeface="Avenir Book"/>
            </a:endParaRPr>
          </a:p>
          <a:p>
            <a:pPr marL="0" indent="0">
              <a:buNone/>
            </a:pPr>
            <a:endParaRPr lang="en-US" dirty="0" smtClean="0">
              <a:latin typeface="Avenir Book"/>
              <a:cs typeface="Avenir Book"/>
            </a:endParaRPr>
          </a:p>
        </p:txBody>
      </p:sp>
      <p:pic>
        <p:nvPicPr>
          <p:cNvPr id="4" name="Picture 3"/>
          <p:cNvPicPr>
            <a:picLocks noChangeAspect="1"/>
          </p:cNvPicPr>
          <p:nvPr/>
        </p:nvPicPr>
        <p:blipFill>
          <a:blip r:embed="rId3"/>
          <a:stretch>
            <a:fillRect/>
          </a:stretch>
        </p:blipFill>
        <p:spPr>
          <a:xfrm>
            <a:off x="4378843" y="2319412"/>
            <a:ext cx="4523925" cy="3014579"/>
          </a:xfrm>
          <a:prstGeom prst="rect">
            <a:avLst/>
          </a:prstGeom>
        </p:spPr>
      </p:pic>
      <p:sp>
        <p:nvSpPr>
          <p:cNvPr id="5" name="Rectangle 4"/>
          <p:cNvSpPr/>
          <p:nvPr/>
        </p:nvSpPr>
        <p:spPr>
          <a:xfrm>
            <a:off x="4378843" y="5060456"/>
            <a:ext cx="4572000" cy="276999"/>
          </a:xfrm>
          <a:prstGeom prst="rect">
            <a:avLst/>
          </a:prstGeom>
        </p:spPr>
        <p:txBody>
          <a:bodyPr>
            <a:spAutoFit/>
          </a:bodyPr>
          <a:lstStyle/>
          <a:p>
            <a:r>
              <a:rPr lang="en-US" sz="1200" dirty="0" smtClean="0">
                <a:solidFill>
                  <a:srgbClr val="FFFFFF"/>
                </a:solidFill>
                <a:latin typeface="Avenir Book"/>
                <a:cs typeface="Avenir Book"/>
              </a:rPr>
              <a:t>Photo: Noah Whiteman</a:t>
            </a:r>
            <a:endParaRPr lang="en-US" sz="1200" dirty="0">
              <a:solidFill>
                <a:srgbClr val="FFFFFF"/>
              </a:solidFill>
              <a:latin typeface="Avenir Book"/>
              <a:cs typeface="Avenir Book"/>
            </a:endParaRPr>
          </a:p>
        </p:txBody>
      </p:sp>
    </p:spTree>
    <p:extLst>
      <p:ext uri="{BB962C8B-B14F-4D97-AF65-F5344CB8AC3E}">
        <p14:creationId xmlns:p14="http://schemas.microsoft.com/office/powerpoint/2010/main" val="233556173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venir Book"/>
                <a:cs typeface="Avenir Book"/>
              </a:rPr>
              <a:t>Laboratory methods</a:t>
            </a:r>
            <a:endParaRPr lang="en-US" dirty="0">
              <a:latin typeface="Avenir Book"/>
              <a:cs typeface="Avenir Book"/>
            </a:endParaRPr>
          </a:p>
        </p:txBody>
      </p:sp>
      <p:sp>
        <p:nvSpPr>
          <p:cNvPr id="3" name="Content Placeholder 2"/>
          <p:cNvSpPr>
            <a:spLocks noGrp="1"/>
          </p:cNvSpPr>
          <p:nvPr>
            <p:ph idx="1"/>
          </p:nvPr>
        </p:nvSpPr>
        <p:spPr>
          <a:xfrm>
            <a:off x="285200" y="1827457"/>
            <a:ext cx="3954379" cy="4810410"/>
          </a:xfrm>
        </p:spPr>
        <p:txBody>
          <a:bodyPr>
            <a:normAutofit/>
          </a:bodyPr>
          <a:lstStyle/>
          <a:p>
            <a:r>
              <a:rPr lang="en-US" dirty="0">
                <a:latin typeface="Avenir Book"/>
                <a:cs typeface="Avenir Book"/>
              </a:rPr>
              <a:t>Staining and microscopy </a:t>
            </a:r>
            <a:r>
              <a:rPr lang="en-US" dirty="0">
                <a:latin typeface="Avenir Book"/>
                <a:cs typeface="Avenir Book"/>
                <a:sym typeface="Wingdings"/>
              </a:rPr>
              <a:t> </a:t>
            </a:r>
            <a:r>
              <a:rPr lang="en-US" dirty="0" smtClean="0">
                <a:latin typeface="Avenir Book"/>
                <a:cs typeface="Avenir Book"/>
                <a:sym typeface="Wingdings"/>
              </a:rPr>
              <a:t>colonization</a:t>
            </a:r>
            <a:endParaRPr lang="en-US" dirty="0">
              <a:latin typeface="Avenir Book"/>
              <a:cs typeface="Avenir Book"/>
            </a:endParaRPr>
          </a:p>
          <a:p>
            <a:pPr marL="0" indent="0">
              <a:buNone/>
            </a:pPr>
            <a:endParaRPr lang="en-US" dirty="0" smtClean="0">
              <a:latin typeface="Avenir Book"/>
              <a:cs typeface="Avenir Book"/>
            </a:endParaRPr>
          </a:p>
          <a:p>
            <a:pPr marL="0" indent="0">
              <a:buNone/>
            </a:pPr>
            <a:endParaRPr lang="en-US" dirty="0" smtClean="0">
              <a:latin typeface="Avenir Book"/>
              <a:cs typeface="Avenir Book"/>
            </a:endParaRPr>
          </a:p>
          <a:p>
            <a:r>
              <a:rPr lang="en-US" dirty="0" err="1" smtClean="0">
                <a:latin typeface="Avenir Book"/>
                <a:cs typeface="Avenir Book"/>
              </a:rPr>
              <a:t>Illumina</a:t>
            </a:r>
            <a:r>
              <a:rPr lang="en-US" dirty="0" smtClean="0">
                <a:latin typeface="Avenir Book"/>
                <a:cs typeface="Avenir Book"/>
              </a:rPr>
              <a:t> </a:t>
            </a:r>
            <a:r>
              <a:rPr lang="en-US" dirty="0" err="1" smtClean="0">
                <a:latin typeface="Avenir Book"/>
                <a:cs typeface="Avenir Book"/>
              </a:rPr>
              <a:t>MiSeq</a:t>
            </a:r>
            <a:r>
              <a:rPr lang="en-US" dirty="0" smtClean="0">
                <a:latin typeface="Avenir Book"/>
                <a:cs typeface="Avenir Book"/>
              </a:rPr>
              <a:t> DNA sequencing </a:t>
            </a:r>
            <a:r>
              <a:rPr lang="en-US" dirty="0" smtClean="0">
                <a:latin typeface="Avenir Book"/>
                <a:cs typeface="Avenir Book"/>
                <a:sym typeface="Wingdings"/>
              </a:rPr>
              <a:t> composition</a:t>
            </a:r>
          </a:p>
          <a:p>
            <a:pPr marL="0" indent="0">
              <a:buNone/>
            </a:pPr>
            <a:endParaRPr lang="en-US" dirty="0" smtClean="0">
              <a:latin typeface="Avenir Book"/>
              <a:cs typeface="Avenir Book"/>
              <a:sym typeface="Wingdings"/>
            </a:endParaRPr>
          </a:p>
          <a:p>
            <a:pPr marL="0" indent="0">
              <a:buNone/>
            </a:pPr>
            <a:endParaRPr lang="en-US" dirty="0" smtClean="0">
              <a:latin typeface="Avenir Book"/>
              <a:cs typeface="Avenir Book"/>
              <a:sym typeface="Wingdings"/>
            </a:endParaRPr>
          </a:p>
          <a:p>
            <a:endParaRPr lang="en-US" dirty="0" smtClean="0">
              <a:latin typeface="Avenir Book"/>
              <a:cs typeface="Avenir Book"/>
              <a:sym typeface="Wingdings"/>
            </a:endParaRPr>
          </a:p>
        </p:txBody>
      </p:sp>
      <p:pic>
        <p:nvPicPr>
          <p:cNvPr id="5" name="Picture 4" descr="IMG_133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4058" y="1702294"/>
            <a:ext cx="2166942" cy="2379969"/>
          </a:xfrm>
          <a:prstGeom prst="rect">
            <a:avLst/>
          </a:prstGeom>
        </p:spPr>
      </p:pic>
      <p:pic>
        <p:nvPicPr>
          <p:cNvPr id="6" name="Picture 5" descr="IMG_133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3757" y="1702294"/>
            <a:ext cx="2188343" cy="2379969"/>
          </a:xfrm>
          <a:prstGeom prst="rect">
            <a:avLst/>
          </a:prstGeom>
        </p:spPr>
      </p:pic>
      <p:sp>
        <p:nvSpPr>
          <p:cNvPr id="8" name="Rectangle 7"/>
          <p:cNvSpPr/>
          <p:nvPr/>
        </p:nvSpPr>
        <p:spPr>
          <a:xfrm>
            <a:off x="285201" y="4400935"/>
            <a:ext cx="3595252" cy="1863593"/>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venir Book"/>
              <a:cs typeface="Avenir Book"/>
            </a:endParaRPr>
          </a:p>
        </p:txBody>
      </p:sp>
      <p:pic>
        <p:nvPicPr>
          <p:cNvPr id="4" name="Picture 3"/>
          <p:cNvPicPr>
            <a:picLocks noChangeAspect="1"/>
          </p:cNvPicPr>
          <p:nvPr/>
        </p:nvPicPr>
        <p:blipFill>
          <a:blip r:embed="rId5"/>
          <a:stretch>
            <a:fillRect/>
          </a:stretch>
        </p:blipFill>
        <p:spPr>
          <a:xfrm>
            <a:off x="5224056" y="4505596"/>
            <a:ext cx="3260003" cy="1268671"/>
          </a:xfrm>
          <a:prstGeom prst="rect">
            <a:avLst/>
          </a:prstGeom>
        </p:spPr>
      </p:pic>
      <p:pic>
        <p:nvPicPr>
          <p:cNvPr id="10" name="Picture 9"/>
          <p:cNvPicPr>
            <a:picLocks noChangeAspect="1"/>
          </p:cNvPicPr>
          <p:nvPr/>
        </p:nvPicPr>
        <p:blipFill>
          <a:blip r:embed="rId6"/>
          <a:stretch>
            <a:fillRect/>
          </a:stretch>
        </p:blipFill>
        <p:spPr>
          <a:xfrm>
            <a:off x="5951259" y="5732427"/>
            <a:ext cx="1565510" cy="939306"/>
          </a:xfrm>
          <a:prstGeom prst="rect">
            <a:avLst/>
          </a:prstGeom>
        </p:spPr>
      </p:pic>
    </p:spTree>
    <p:extLst>
      <p:ext uri="{BB962C8B-B14F-4D97-AF65-F5344CB8AC3E}">
        <p14:creationId xmlns:p14="http://schemas.microsoft.com/office/powerpoint/2010/main" val="19359125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Avenir Book"/>
                <a:cs typeface="Avenir Book"/>
              </a:rPr>
              <a:t>Illumina</a:t>
            </a:r>
            <a:r>
              <a:rPr lang="en-US" dirty="0" smtClean="0">
                <a:latin typeface="Avenir Book"/>
                <a:cs typeface="Avenir Book"/>
              </a:rPr>
              <a:t> Sequencing</a:t>
            </a:r>
            <a:endParaRPr lang="en-US" dirty="0">
              <a:latin typeface="Avenir Book"/>
              <a:cs typeface="Avenir Book"/>
            </a:endParaRPr>
          </a:p>
        </p:txBody>
      </p:sp>
      <p:sp>
        <p:nvSpPr>
          <p:cNvPr id="3" name="Content Placeholder 2"/>
          <p:cNvSpPr>
            <a:spLocks noGrp="1"/>
          </p:cNvSpPr>
          <p:nvPr>
            <p:ph idx="1"/>
          </p:nvPr>
        </p:nvSpPr>
        <p:spPr/>
        <p:txBody>
          <a:bodyPr/>
          <a:lstStyle/>
          <a:p>
            <a:pPr marL="0" indent="0">
              <a:buNone/>
            </a:pPr>
            <a:r>
              <a:rPr lang="en-US" dirty="0">
                <a:latin typeface="Avenir Book"/>
                <a:cs typeface="Avenir Book"/>
              </a:rPr>
              <a:t>P</a:t>
            </a:r>
            <a:r>
              <a:rPr lang="en-US" dirty="0" smtClean="0">
                <a:latin typeface="Avenir Book"/>
                <a:cs typeface="Avenir Book"/>
              </a:rPr>
              <a:t>aired</a:t>
            </a:r>
            <a:r>
              <a:rPr lang="en-US" dirty="0">
                <a:latin typeface="Avenir Book"/>
                <a:cs typeface="Avenir Book"/>
              </a:rPr>
              <a:t>-end </a:t>
            </a:r>
            <a:r>
              <a:rPr lang="en-US" dirty="0" smtClean="0">
                <a:latin typeface="Avenir Book"/>
                <a:cs typeface="Avenir Book"/>
              </a:rPr>
              <a:t>sequencing </a:t>
            </a:r>
            <a:r>
              <a:rPr lang="en-US" dirty="0">
                <a:latin typeface="Avenir Book"/>
                <a:cs typeface="Avenir Book"/>
              </a:rPr>
              <a:t>of fungal nuclear ribosomal </a:t>
            </a:r>
            <a:r>
              <a:rPr lang="en-US" dirty="0" smtClean="0">
                <a:latin typeface="Avenir Book"/>
                <a:cs typeface="Avenir Book"/>
              </a:rPr>
              <a:t>DNA using primers targeting:</a:t>
            </a:r>
          </a:p>
          <a:p>
            <a:pPr lvl="1"/>
            <a:r>
              <a:rPr lang="en-US" dirty="0" smtClean="0">
                <a:latin typeface="Avenir Book"/>
                <a:cs typeface="Avenir Book"/>
              </a:rPr>
              <a:t>ITS2 region (for </a:t>
            </a:r>
            <a:r>
              <a:rPr lang="en-US" dirty="0">
                <a:latin typeface="Avenir Book"/>
                <a:cs typeface="Avenir Book"/>
              </a:rPr>
              <a:t>VTE, LFE, and </a:t>
            </a:r>
            <a:r>
              <a:rPr lang="en-US" dirty="0" smtClean="0">
                <a:latin typeface="Avenir Book"/>
                <a:cs typeface="Avenir Book"/>
              </a:rPr>
              <a:t>DSE)</a:t>
            </a:r>
          </a:p>
          <a:p>
            <a:pPr lvl="1"/>
            <a:r>
              <a:rPr lang="en-US" dirty="0">
                <a:latin typeface="Avenir Book"/>
                <a:cs typeface="Avenir Book"/>
              </a:rPr>
              <a:t>~300bp in the 28S </a:t>
            </a:r>
            <a:r>
              <a:rPr lang="en-US" dirty="0" smtClean="0">
                <a:latin typeface="Avenir Book"/>
                <a:cs typeface="Avenir Book"/>
              </a:rPr>
              <a:t>region (for AMF) (FLR3-FLR4 primers) </a:t>
            </a:r>
          </a:p>
        </p:txBody>
      </p:sp>
      <p:pic>
        <p:nvPicPr>
          <p:cNvPr id="4" name="Picture 3"/>
          <p:cNvPicPr>
            <a:picLocks noChangeAspect="1"/>
          </p:cNvPicPr>
          <p:nvPr/>
        </p:nvPicPr>
        <p:blipFill rotWithShape="1">
          <a:blip r:embed="rId2"/>
          <a:srcRect t="18474" b="45627"/>
          <a:stretch/>
        </p:blipFill>
        <p:spPr>
          <a:xfrm>
            <a:off x="0" y="4976887"/>
            <a:ext cx="9144000" cy="753180"/>
          </a:xfrm>
          <a:prstGeom prst="rect">
            <a:avLst/>
          </a:prstGeom>
        </p:spPr>
      </p:pic>
      <p:cxnSp>
        <p:nvCxnSpPr>
          <p:cNvPr id="8" name="Straight Arrow Connector 7"/>
          <p:cNvCxnSpPr/>
          <p:nvPr/>
        </p:nvCxnSpPr>
        <p:spPr>
          <a:xfrm flipV="1">
            <a:off x="8077138" y="5892525"/>
            <a:ext cx="1" cy="5907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776267" y="3181737"/>
            <a:ext cx="7470265" cy="966932"/>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venir Book"/>
              <a:cs typeface="Avenir Book"/>
            </a:endParaRPr>
          </a:p>
        </p:txBody>
      </p:sp>
    </p:spTree>
    <p:extLst>
      <p:ext uri="{BB962C8B-B14F-4D97-AF65-F5344CB8AC3E}">
        <p14:creationId xmlns:p14="http://schemas.microsoft.com/office/powerpoint/2010/main" val="2672371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venir Book"/>
                <a:cs typeface="Avenir Book"/>
              </a:rPr>
              <a:t>Bioinformatics</a:t>
            </a:r>
            <a:endParaRPr lang="en-US" dirty="0">
              <a:latin typeface="Avenir Book"/>
              <a:cs typeface="Avenir Book"/>
            </a:endParaRPr>
          </a:p>
        </p:txBody>
      </p:sp>
      <p:sp>
        <p:nvSpPr>
          <p:cNvPr id="3" name="Content Placeholder 2"/>
          <p:cNvSpPr>
            <a:spLocks noGrp="1"/>
          </p:cNvSpPr>
          <p:nvPr>
            <p:ph idx="1"/>
          </p:nvPr>
        </p:nvSpPr>
        <p:spPr/>
        <p:txBody>
          <a:bodyPr>
            <a:normAutofit fontScale="85000" lnSpcReduction="20000"/>
          </a:bodyPr>
          <a:lstStyle/>
          <a:p>
            <a:r>
              <a:rPr lang="en-US" dirty="0" smtClean="0">
                <a:latin typeface="Avenir Book"/>
                <a:cs typeface="Avenir Book"/>
              </a:rPr>
              <a:t>Quality filtering in QIIME </a:t>
            </a:r>
          </a:p>
          <a:p>
            <a:r>
              <a:rPr lang="en-US" dirty="0" err="1" smtClean="0">
                <a:latin typeface="Avenir Book"/>
                <a:cs typeface="Avenir Book"/>
              </a:rPr>
              <a:t>Sumaclust</a:t>
            </a:r>
            <a:r>
              <a:rPr lang="en-US" dirty="0" smtClean="0">
                <a:latin typeface="Avenir Book"/>
                <a:cs typeface="Avenir Book"/>
              </a:rPr>
              <a:t> </a:t>
            </a:r>
            <a:r>
              <a:rPr lang="en-US" dirty="0">
                <a:latin typeface="Avenir Book"/>
                <a:cs typeface="Avenir Book"/>
              </a:rPr>
              <a:t>to place similar sequences into </a:t>
            </a:r>
            <a:r>
              <a:rPr lang="en-US" dirty="0" smtClean="0">
                <a:latin typeface="Avenir Book"/>
                <a:cs typeface="Avenir Book"/>
              </a:rPr>
              <a:t>operational taxonomic units (OTUs) </a:t>
            </a:r>
            <a:r>
              <a:rPr lang="en-US" dirty="0">
                <a:latin typeface="Avenir Book"/>
                <a:cs typeface="Avenir Book"/>
              </a:rPr>
              <a:t>at ~97% identity</a:t>
            </a:r>
            <a:r>
              <a:rPr lang="en-US" dirty="0" smtClean="0">
                <a:effectLst/>
                <a:latin typeface="Avenir Book"/>
                <a:cs typeface="Avenir Book"/>
              </a:rPr>
              <a:t> </a:t>
            </a:r>
          </a:p>
          <a:p>
            <a:r>
              <a:rPr lang="en-US" dirty="0" smtClean="0">
                <a:latin typeface="Avenir Book"/>
                <a:cs typeface="Avenir Book"/>
              </a:rPr>
              <a:t>NCBI BLAST to assign taxonomy</a:t>
            </a:r>
          </a:p>
          <a:p>
            <a:pPr lvl="1"/>
            <a:r>
              <a:rPr lang="en-US" dirty="0" smtClean="0">
                <a:latin typeface="Avenir Book"/>
                <a:cs typeface="Avenir Book"/>
              </a:rPr>
              <a:t>Discarded all OTUs with &lt;97% identity to entry in database</a:t>
            </a:r>
          </a:p>
          <a:p>
            <a:r>
              <a:rPr lang="en-US" dirty="0" smtClean="0">
                <a:latin typeface="Avenir Book"/>
                <a:cs typeface="Avenir Book"/>
              </a:rPr>
              <a:t>Normalized data using DESeq2</a:t>
            </a:r>
          </a:p>
          <a:p>
            <a:r>
              <a:rPr lang="en-US" dirty="0" smtClean="0">
                <a:latin typeface="Avenir Book"/>
                <a:cs typeface="Avenir Book"/>
              </a:rPr>
              <a:t>Discarded singletons</a:t>
            </a:r>
          </a:p>
          <a:p>
            <a:pPr marL="0" indent="0">
              <a:buNone/>
            </a:pPr>
            <a:endParaRPr lang="en-US" dirty="0" smtClean="0">
              <a:latin typeface="Avenir Book"/>
              <a:cs typeface="Avenir Book"/>
            </a:endParaRPr>
          </a:p>
          <a:p>
            <a:pPr marL="0" indent="0">
              <a:buNone/>
            </a:pPr>
            <a:r>
              <a:rPr lang="en-US" dirty="0" smtClean="0">
                <a:latin typeface="Avenir Book"/>
                <a:cs typeface="Avenir Book"/>
                <a:sym typeface="Wingdings"/>
              </a:rPr>
              <a:t> </a:t>
            </a:r>
            <a:r>
              <a:rPr lang="en-US" dirty="0" smtClean="0">
                <a:latin typeface="Avenir Book"/>
                <a:cs typeface="Avenir Book"/>
              </a:rPr>
              <a:t>Conducted analyses on 802 OTUs    </a:t>
            </a:r>
            <a:endParaRPr lang="en-US" dirty="0">
              <a:latin typeface="Avenir Book"/>
              <a:cs typeface="Avenir Book"/>
            </a:endParaRPr>
          </a:p>
        </p:txBody>
      </p:sp>
    </p:spTree>
    <p:extLst>
      <p:ext uri="{BB962C8B-B14F-4D97-AF65-F5344CB8AC3E}">
        <p14:creationId xmlns:p14="http://schemas.microsoft.com/office/powerpoint/2010/main" val="303427536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venir Book"/>
                <a:cs typeface="Avenir Book"/>
              </a:rPr>
              <a:t>Analyses</a:t>
            </a:r>
            <a:endParaRPr lang="en-US" dirty="0">
              <a:latin typeface="Avenir Book"/>
              <a:cs typeface="Avenir Book"/>
            </a:endParaRPr>
          </a:p>
        </p:txBody>
      </p:sp>
      <p:sp>
        <p:nvSpPr>
          <p:cNvPr id="3" name="Content Placeholder 2"/>
          <p:cNvSpPr>
            <a:spLocks noGrp="1"/>
          </p:cNvSpPr>
          <p:nvPr>
            <p:ph idx="1"/>
          </p:nvPr>
        </p:nvSpPr>
        <p:spPr/>
        <p:txBody>
          <a:bodyPr>
            <a:normAutofit fontScale="92500" lnSpcReduction="20000"/>
          </a:bodyPr>
          <a:lstStyle/>
          <a:p>
            <a:r>
              <a:rPr lang="en-US" dirty="0" smtClean="0">
                <a:latin typeface="Avenir Book"/>
                <a:cs typeface="Avenir Book"/>
              </a:rPr>
              <a:t>NMDS: </a:t>
            </a:r>
            <a:r>
              <a:rPr lang="en-US" dirty="0">
                <a:latin typeface="Avenir Book"/>
                <a:cs typeface="Avenir Book"/>
              </a:rPr>
              <a:t>to visualize </a:t>
            </a:r>
            <a:r>
              <a:rPr lang="en-US" dirty="0" smtClean="0">
                <a:latin typeface="Avenir Book"/>
                <a:cs typeface="Avenir Book"/>
              </a:rPr>
              <a:t>OTU </a:t>
            </a:r>
            <a:r>
              <a:rPr lang="en-US" dirty="0">
                <a:latin typeface="Avenir Book"/>
                <a:cs typeface="Avenir Book"/>
              </a:rPr>
              <a:t>composition </a:t>
            </a:r>
            <a:endParaRPr lang="en-US" dirty="0" smtClean="0">
              <a:latin typeface="Avenir Book"/>
              <a:cs typeface="Avenir Book"/>
            </a:endParaRPr>
          </a:p>
          <a:p>
            <a:r>
              <a:rPr lang="en-US" dirty="0" err="1" smtClean="0">
                <a:latin typeface="Avenir Book"/>
                <a:cs typeface="Avenir Book"/>
              </a:rPr>
              <a:t>perMANOVA</a:t>
            </a:r>
            <a:r>
              <a:rPr lang="en-US" dirty="0" smtClean="0">
                <a:latin typeface="Avenir Book"/>
                <a:cs typeface="Avenir Book"/>
              </a:rPr>
              <a:t>: to test how variables of interest affect OTU composition</a:t>
            </a:r>
          </a:p>
          <a:p>
            <a:pPr lvl="1"/>
            <a:r>
              <a:rPr lang="en-US" dirty="0" smtClean="0">
                <a:latin typeface="Avenir Book"/>
                <a:cs typeface="Avenir Book"/>
              </a:rPr>
              <a:t>Fixed effects: warming treatment, host species, sampling date </a:t>
            </a:r>
          </a:p>
          <a:p>
            <a:pPr lvl="1"/>
            <a:r>
              <a:rPr lang="en-US" dirty="0" smtClean="0">
                <a:latin typeface="Avenir Book"/>
                <a:cs typeface="Avenir Book"/>
              </a:rPr>
              <a:t>Random effect: block (pair of plots)</a:t>
            </a:r>
          </a:p>
          <a:p>
            <a:r>
              <a:rPr lang="en-US" dirty="0" smtClean="0">
                <a:latin typeface="Avenir Book"/>
                <a:cs typeface="Avenir Book"/>
              </a:rPr>
              <a:t>PERMDISP: to test for dispersion within groups</a:t>
            </a:r>
          </a:p>
          <a:p>
            <a:r>
              <a:rPr lang="en-US" dirty="0" smtClean="0">
                <a:latin typeface="Avenir Book"/>
                <a:cs typeface="Avenir Book"/>
              </a:rPr>
              <a:t>Indicator </a:t>
            </a:r>
            <a:r>
              <a:rPr lang="en-US" dirty="0">
                <a:latin typeface="Avenir Book"/>
                <a:cs typeface="Avenir Book"/>
              </a:rPr>
              <a:t>species analysis (SIMPER</a:t>
            </a:r>
            <a:r>
              <a:rPr lang="en-US" dirty="0" smtClean="0">
                <a:latin typeface="Avenir Book"/>
                <a:cs typeface="Avenir Book"/>
              </a:rPr>
              <a:t>): </a:t>
            </a:r>
            <a:r>
              <a:rPr lang="en-US" dirty="0">
                <a:latin typeface="Avenir Book"/>
                <a:cs typeface="Avenir Book"/>
              </a:rPr>
              <a:t>to identify OTUs that contributed strongly to differences </a:t>
            </a:r>
            <a:r>
              <a:rPr lang="en-US" dirty="0" smtClean="0">
                <a:latin typeface="Avenir Book"/>
                <a:cs typeface="Avenir Book"/>
              </a:rPr>
              <a:t>among groups</a:t>
            </a:r>
            <a:endParaRPr lang="en-US" dirty="0">
              <a:latin typeface="Avenir Book"/>
              <a:cs typeface="Avenir Book"/>
            </a:endParaRPr>
          </a:p>
        </p:txBody>
      </p:sp>
    </p:spTree>
    <p:extLst>
      <p:ext uri="{BB962C8B-B14F-4D97-AF65-F5344CB8AC3E}">
        <p14:creationId xmlns:p14="http://schemas.microsoft.com/office/powerpoint/2010/main" val="203579059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vesicles and arbuscles"/>
          <p:cNvPicPr>
            <a:picLocks noChangeAspect="1" noChangeArrowheads="1"/>
          </p:cNvPicPr>
          <p:nvPr/>
        </p:nvPicPr>
        <p:blipFill rotWithShape="1">
          <a:blip r:embed="rId3">
            <a:extLst>
              <a:ext uri="{28A0092B-C50C-407E-A947-70E740481C1C}">
                <a14:useLocalDpi xmlns:a14="http://schemas.microsoft.com/office/drawing/2010/main" val="0"/>
              </a:ext>
            </a:extLst>
          </a:blip>
          <a:srcRect l="-1" r="39012"/>
          <a:stretch/>
        </p:blipFill>
        <p:spPr bwMode="auto">
          <a:xfrm>
            <a:off x="771158" y="2681967"/>
            <a:ext cx="1811281" cy="1112582"/>
          </a:xfrm>
          <a:prstGeom prst="rect">
            <a:avLst/>
          </a:prstGeom>
          <a:noFill/>
          <a:ln w="19050" cmpd="sng">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33323" y="1643124"/>
            <a:ext cx="2764138" cy="861774"/>
          </a:xfrm>
          <a:prstGeom prst="rect">
            <a:avLst/>
          </a:prstGeom>
          <a:noFill/>
        </p:spPr>
        <p:txBody>
          <a:bodyPr wrap="square" rtlCol="0">
            <a:spAutoFit/>
          </a:bodyPr>
          <a:lstStyle/>
          <a:p>
            <a:pPr algn="ctr"/>
            <a:r>
              <a:rPr lang="en-US" sz="2500" dirty="0" err="1" smtClean="0">
                <a:latin typeface="Avenir Book"/>
                <a:cs typeface="Avenir Book"/>
              </a:rPr>
              <a:t>Arbuscular</a:t>
            </a:r>
            <a:r>
              <a:rPr lang="en-US" sz="2500" dirty="0" smtClean="0">
                <a:latin typeface="Avenir Book"/>
                <a:cs typeface="Avenir Book"/>
              </a:rPr>
              <a:t> </a:t>
            </a:r>
            <a:r>
              <a:rPr lang="en-US" sz="2500" dirty="0" err="1">
                <a:latin typeface="Avenir Book"/>
                <a:cs typeface="Avenir Book"/>
              </a:rPr>
              <a:t>mycorrhizal</a:t>
            </a:r>
            <a:r>
              <a:rPr lang="en-US" sz="2500" dirty="0">
                <a:latin typeface="Avenir Book"/>
                <a:cs typeface="Avenir Book"/>
              </a:rPr>
              <a:t> </a:t>
            </a:r>
            <a:r>
              <a:rPr lang="en-US" sz="2500" dirty="0" smtClean="0">
                <a:latin typeface="Avenir Book"/>
                <a:cs typeface="Avenir Book"/>
              </a:rPr>
              <a:t>fungi</a:t>
            </a:r>
            <a:endParaRPr lang="en-US" sz="2500" dirty="0">
              <a:latin typeface="Avenir Book"/>
              <a:cs typeface="Avenir Book"/>
            </a:endParaRPr>
          </a:p>
        </p:txBody>
      </p:sp>
      <p:pic>
        <p:nvPicPr>
          <p:cNvPr id="13" name="Picture 12"/>
          <p:cNvPicPr>
            <a:picLocks noChangeAspect="1"/>
          </p:cNvPicPr>
          <p:nvPr/>
        </p:nvPicPr>
        <p:blipFill>
          <a:blip r:embed="rId4"/>
          <a:stretch>
            <a:fillRect/>
          </a:stretch>
        </p:blipFill>
        <p:spPr>
          <a:xfrm flipH="1">
            <a:off x="4376479" y="4987809"/>
            <a:ext cx="797439" cy="1196158"/>
          </a:xfrm>
          <a:prstGeom prst="rect">
            <a:avLst/>
          </a:prstGeom>
          <a:ln>
            <a:solidFill>
              <a:srgbClr val="000000"/>
            </a:solidFill>
          </a:ln>
        </p:spPr>
      </p:pic>
      <p:pic>
        <p:nvPicPr>
          <p:cNvPr id="14" name="Picture 13"/>
          <p:cNvPicPr>
            <a:picLocks noChangeAspect="1"/>
          </p:cNvPicPr>
          <p:nvPr/>
        </p:nvPicPr>
        <p:blipFill>
          <a:blip r:embed="rId5"/>
          <a:stretch>
            <a:fillRect/>
          </a:stretch>
        </p:blipFill>
        <p:spPr>
          <a:xfrm flipH="1">
            <a:off x="6502395" y="4987809"/>
            <a:ext cx="745067" cy="1317278"/>
          </a:xfrm>
          <a:prstGeom prst="rect">
            <a:avLst/>
          </a:prstGeom>
          <a:ln>
            <a:solidFill>
              <a:srgbClr val="000000"/>
            </a:solidFill>
          </a:ln>
        </p:spPr>
      </p:pic>
      <p:pic>
        <p:nvPicPr>
          <p:cNvPr id="15" name="Picture 14"/>
          <p:cNvPicPr>
            <a:picLocks noChangeAspect="1"/>
          </p:cNvPicPr>
          <p:nvPr/>
        </p:nvPicPr>
        <p:blipFill rotWithShape="1">
          <a:blip r:embed="rId6"/>
          <a:srcRect l="37894" r="22252"/>
          <a:stretch/>
        </p:blipFill>
        <p:spPr>
          <a:xfrm flipH="1">
            <a:off x="5477930" y="4987809"/>
            <a:ext cx="728134" cy="1223597"/>
          </a:xfrm>
          <a:prstGeom prst="rect">
            <a:avLst/>
          </a:prstGeom>
          <a:ln>
            <a:solidFill>
              <a:srgbClr val="000000"/>
            </a:solidFill>
          </a:ln>
        </p:spPr>
      </p:pic>
      <p:pic>
        <p:nvPicPr>
          <p:cNvPr id="17" name="Picture 16"/>
          <p:cNvPicPr>
            <a:picLocks noChangeAspect="1"/>
          </p:cNvPicPr>
          <p:nvPr/>
        </p:nvPicPr>
        <p:blipFill>
          <a:blip r:embed="rId7"/>
          <a:stretch>
            <a:fillRect/>
          </a:stretch>
        </p:blipFill>
        <p:spPr>
          <a:xfrm>
            <a:off x="3202865" y="412900"/>
            <a:ext cx="5837068" cy="4572000"/>
          </a:xfrm>
          <a:prstGeom prst="rect">
            <a:avLst/>
          </a:prstGeom>
        </p:spPr>
      </p:pic>
      <p:sp>
        <p:nvSpPr>
          <p:cNvPr id="7" name="Rectangle 6"/>
          <p:cNvSpPr/>
          <p:nvPr/>
        </p:nvSpPr>
        <p:spPr>
          <a:xfrm>
            <a:off x="4393412" y="1092597"/>
            <a:ext cx="874007" cy="276999"/>
          </a:xfrm>
          <a:prstGeom prst="rect">
            <a:avLst/>
          </a:prstGeom>
        </p:spPr>
        <p:txBody>
          <a:bodyPr wrap="none">
            <a:spAutoFit/>
          </a:bodyPr>
          <a:lstStyle/>
          <a:p>
            <a:r>
              <a:rPr lang="en-US" sz="1200" dirty="0"/>
              <a:t> </a:t>
            </a:r>
            <a:r>
              <a:rPr lang="en-US" sz="1200" i="1" dirty="0"/>
              <a:t>P</a:t>
            </a:r>
            <a:r>
              <a:rPr lang="en-US" sz="1200" dirty="0"/>
              <a:t> = 0.0385 </a:t>
            </a:r>
          </a:p>
        </p:txBody>
      </p:sp>
    </p:spTree>
    <p:extLst>
      <p:ext uri="{BB962C8B-B14F-4D97-AF65-F5344CB8AC3E}">
        <p14:creationId xmlns:p14="http://schemas.microsoft.com/office/powerpoint/2010/main" val="401138236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G_229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8667" y="558793"/>
            <a:ext cx="5977467" cy="4464651"/>
          </a:xfrm>
          <a:prstGeom prst="rect">
            <a:avLst/>
          </a:prstGeom>
        </p:spPr>
      </p:pic>
      <p:sp>
        <p:nvSpPr>
          <p:cNvPr id="6" name="TextBox 5"/>
          <p:cNvSpPr txBox="1"/>
          <p:nvPr/>
        </p:nvSpPr>
        <p:spPr>
          <a:xfrm>
            <a:off x="1608667" y="5198533"/>
            <a:ext cx="5977467" cy="1015663"/>
          </a:xfrm>
          <a:prstGeom prst="rect">
            <a:avLst/>
          </a:prstGeom>
          <a:noFill/>
        </p:spPr>
        <p:txBody>
          <a:bodyPr wrap="square" rtlCol="0">
            <a:spAutoFit/>
          </a:bodyPr>
          <a:lstStyle/>
          <a:p>
            <a:pPr algn="ctr"/>
            <a:r>
              <a:rPr lang="en-US" sz="3000" dirty="0" smtClean="0">
                <a:latin typeface="Avenir Book"/>
                <a:cs typeface="Avenir Book"/>
              </a:rPr>
              <a:t>How will climate change alter plant-symbiont interactions?</a:t>
            </a:r>
            <a:endParaRPr lang="en-US" sz="3000" dirty="0">
              <a:latin typeface="Avenir Book"/>
              <a:cs typeface="Avenir Book"/>
            </a:endParaRPr>
          </a:p>
        </p:txBody>
      </p:sp>
    </p:spTree>
    <p:extLst>
      <p:ext uri="{BB962C8B-B14F-4D97-AF65-F5344CB8AC3E}">
        <p14:creationId xmlns:p14="http://schemas.microsoft.com/office/powerpoint/2010/main" val="63841887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741" y="176940"/>
            <a:ext cx="8229600" cy="1143000"/>
          </a:xfrm>
        </p:spPr>
        <p:txBody>
          <a:bodyPr/>
          <a:lstStyle/>
          <a:p>
            <a:pPr algn="l"/>
            <a:r>
              <a:rPr lang="en-US" dirty="0" smtClean="0">
                <a:latin typeface="Avenir Book"/>
                <a:cs typeface="Avenir Book"/>
              </a:rPr>
              <a:t>Results: All Species</a:t>
            </a:r>
            <a:endParaRPr lang="en-US" dirty="0">
              <a:latin typeface="Avenir Book"/>
              <a:cs typeface="Avenir Book"/>
            </a:endParaRPr>
          </a:p>
        </p:txBody>
      </p:sp>
      <p:sp>
        <p:nvSpPr>
          <p:cNvPr id="3" name="Content Placeholder 2"/>
          <p:cNvSpPr>
            <a:spLocks noGrp="1"/>
          </p:cNvSpPr>
          <p:nvPr>
            <p:ph idx="1"/>
          </p:nvPr>
        </p:nvSpPr>
        <p:spPr>
          <a:xfrm>
            <a:off x="457199" y="5674609"/>
            <a:ext cx="8229600" cy="1090194"/>
          </a:xfrm>
        </p:spPr>
        <p:txBody>
          <a:bodyPr>
            <a:normAutofit fontScale="92500" lnSpcReduction="20000"/>
          </a:bodyPr>
          <a:lstStyle/>
          <a:p>
            <a:r>
              <a:rPr lang="en-US" sz="1800" dirty="0" smtClean="0">
                <a:latin typeface="Avenir Book"/>
                <a:cs typeface="Avenir Book"/>
              </a:rPr>
              <a:t>OTU composition did not differ between warming treatments (</a:t>
            </a:r>
            <a:r>
              <a:rPr lang="en-US" sz="1800" dirty="0" err="1" smtClean="0">
                <a:latin typeface="Avenir Book"/>
                <a:cs typeface="Avenir Book"/>
              </a:rPr>
              <a:t>df</a:t>
            </a:r>
            <a:r>
              <a:rPr lang="en-US" sz="1800" dirty="0" smtClean="0">
                <a:latin typeface="Avenir Book"/>
                <a:cs typeface="Avenir Book"/>
              </a:rPr>
              <a:t> = 1, pseudo-F = </a:t>
            </a:r>
            <a:r>
              <a:rPr lang="en-US" sz="1800" dirty="0">
                <a:latin typeface="Avenir Book"/>
                <a:cs typeface="Avenir Book"/>
              </a:rPr>
              <a:t> </a:t>
            </a:r>
            <a:r>
              <a:rPr lang="en-US" sz="1800" dirty="0" smtClean="0">
                <a:latin typeface="Avenir Book"/>
                <a:cs typeface="Avenir Book"/>
              </a:rPr>
              <a:t>1.361, P = 0.1391)</a:t>
            </a:r>
          </a:p>
          <a:p>
            <a:r>
              <a:rPr lang="en-US" sz="1800" dirty="0" smtClean="0">
                <a:latin typeface="Avenir Book"/>
                <a:cs typeface="Avenir Book"/>
              </a:rPr>
              <a:t>High stress value</a:t>
            </a:r>
          </a:p>
          <a:p>
            <a:r>
              <a:rPr lang="en-US" sz="1800" dirty="0" smtClean="0">
                <a:latin typeface="Avenir Book"/>
                <a:cs typeface="Avenir Book"/>
              </a:rPr>
              <a:t>Spatial heterogeneity (significant effect of block)</a:t>
            </a:r>
          </a:p>
          <a:p>
            <a:pPr marL="0" indent="0">
              <a:buNone/>
            </a:pPr>
            <a:endParaRPr lang="en-US" sz="1800" dirty="0">
              <a:latin typeface="Avenir Book"/>
              <a:cs typeface="Avenir Book"/>
            </a:endParaRPr>
          </a:p>
        </p:txBody>
      </p:sp>
      <p:pic>
        <p:nvPicPr>
          <p:cNvPr id="4" name="Picture 3" descr="C:\Users\R-W 2\Documents\Melanie\Graph6.jpg"/>
          <p:cNvPicPr/>
          <p:nvPr/>
        </p:nvPicPr>
        <p:blipFill>
          <a:blip r:embed="rId2">
            <a:extLst>
              <a:ext uri="{28A0092B-C50C-407E-A947-70E740481C1C}">
                <a14:useLocalDpi xmlns:a14="http://schemas.microsoft.com/office/drawing/2010/main" val="0"/>
              </a:ext>
            </a:extLst>
          </a:blip>
          <a:srcRect/>
          <a:stretch>
            <a:fillRect/>
          </a:stretch>
        </p:blipFill>
        <p:spPr bwMode="auto">
          <a:xfrm>
            <a:off x="457199" y="1499751"/>
            <a:ext cx="8358251" cy="4090802"/>
          </a:xfrm>
          <a:prstGeom prst="rect">
            <a:avLst/>
          </a:prstGeom>
          <a:noFill/>
          <a:ln>
            <a:noFill/>
          </a:ln>
        </p:spPr>
      </p:pic>
    </p:spTree>
    <p:extLst>
      <p:ext uri="{BB962C8B-B14F-4D97-AF65-F5344CB8AC3E}">
        <p14:creationId xmlns:p14="http://schemas.microsoft.com/office/powerpoint/2010/main" val="92850728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Users\R-W 2\Documents\Melanie\Graph6_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3328" y="634926"/>
            <a:ext cx="8567634" cy="4114478"/>
          </a:xfrm>
          <a:prstGeom prst="rect">
            <a:avLst/>
          </a:prstGeom>
          <a:noFill/>
          <a:ln>
            <a:noFill/>
          </a:ln>
        </p:spPr>
      </p:pic>
      <p:sp>
        <p:nvSpPr>
          <p:cNvPr id="7" name="Content Placeholder 2"/>
          <p:cNvSpPr>
            <a:spLocks noGrp="1"/>
          </p:cNvSpPr>
          <p:nvPr>
            <p:ph idx="1"/>
          </p:nvPr>
        </p:nvSpPr>
        <p:spPr>
          <a:xfrm>
            <a:off x="457199" y="4960895"/>
            <a:ext cx="8229600" cy="1090194"/>
          </a:xfrm>
        </p:spPr>
        <p:txBody>
          <a:bodyPr>
            <a:normAutofit/>
          </a:bodyPr>
          <a:lstStyle/>
          <a:p>
            <a:endParaRPr lang="en-US" sz="1800" dirty="0" smtClean="0">
              <a:latin typeface="Avenir Book"/>
              <a:cs typeface="Avenir Book"/>
            </a:endParaRPr>
          </a:p>
          <a:p>
            <a:pPr marL="0" indent="0">
              <a:buNone/>
            </a:pPr>
            <a:endParaRPr lang="en-US" sz="1800" dirty="0">
              <a:latin typeface="Avenir Book"/>
              <a:cs typeface="Avenir Book"/>
            </a:endParaRPr>
          </a:p>
        </p:txBody>
      </p:sp>
      <p:sp>
        <p:nvSpPr>
          <p:cNvPr id="8" name="Content Placeholder 2"/>
          <p:cNvSpPr txBox="1">
            <a:spLocks/>
          </p:cNvSpPr>
          <p:nvPr/>
        </p:nvSpPr>
        <p:spPr>
          <a:xfrm>
            <a:off x="293054" y="4911650"/>
            <a:ext cx="8613879" cy="188303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indent="0">
              <a:buNone/>
            </a:pPr>
            <a:r>
              <a:rPr lang="en-US" sz="1800" dirty="0" smtClean="0">
                <a:latin typeface="Avenir Book"/>
                <a:cs typeface="Avenir Book"/>
              </a:rPr>
              <a:t>OTU composition differed between </a:t>
            </a:r>
            <a:r>
              <a:rPr lang="en-US" sz="1800" b="1" dirty="0" smtClean="0">
                <a:latin typeface="Avenir Book"/>
                <a:cs typeface="Avenir Book"/>
              </a:rPr>
              <a:t>sampling dates </a:t>
            </a:r>
            <a:r>
              <a:rPr lang="en-US" sz="1800" dirty="0" smtClean="0">
                <a:latin typeface="Avenir Book"/>
                <a:cs typeface="Avenir Book"/>
              </a:rPr>
              <a:t>(</a:t>
            </a:r>
            <a:r>
              <a:rPr lang="en-US" sz="1800" dirty="0" err="1" smtClean="0">
                <a:latin typeface="Avenir Book"/>
                <a:cs typeface="Avenir Book"/>
              </a:rPr>
              <a:t>df</a:t>
            </a:r>
            <a:r>
              <a:rPr lang="en-US" sz="1800" dirty="0" smtClean="0">
                <a:latin typeface="Avenir Book"/>
                <a:cs typeface="Avenir Book"/>
              </a:rPr>
              <a:t> = 1, pseudo-F = 2.9483, P = 0.0009) and among</a:t>
            </a:r>
            <a:r>
              <a:rPr lang="en-US" sz="1800" b="1" dirty="0" smtClean="0">
                <a:latin typeface="Avenir Book"/>
                <a:cs typeface="Avenir Book"/>
              </a:rPr>
              <a:t> host species </a:t>
            </a:r>
            <a:r>
              <a:rPr lang="en-US" sz="1800" dirty="0" smtClean="0">
                <a:latin typeface="Avenir Book"/>
                <a:cs typeface="Avenir Book"/>
              </a:rPr>
              <a:t>(</a:t>
            </a:r>
            <a:r>
              <a:rPr lang="en-US" sz="1800" dirty="0" err="1" smtClean="0">
                <a:latin typeface="Avenir Book"/>
                <a:cs typeface="Avenir Book"/>
              </a:rPr>
              <a:t>df</a:t>
            </a:r>
            <a:r>
              <a:rPr lang="en-US" sz="1800" dirty="0" smtClean="0">
                <a:latin typeface="Avenir Book"/>
                <a:cs typeface="Avenir Book"/>
              </a:rPr>
              <a:t> = 2, pseudo-F = 5.4469, P = 0.0001) </a:t>
            </a:r>
          </a:p>
          <a:p>
            <a:pPr marL="0" lvl="1" indent="0">
              <a:buNone/>
            </a:pPr>
            <a:endParaRPr lang="en-US" sz="1800" dirty="0" smtClean="0">
              <a:latin typeface="Avenir Book"/>
              <a:cs typeface="Avenir Book"/>
            </a:endParaRPr>
          </a:p>
          <a:p>
            <a:pPr lvl="1"/>
            <a:r>
              <a:rPr lang="en-US" sz="1400" dirty="0" smtClean="0">
                <a:latin typeface="Avenir Book"/>
                <a:cs typeface="Avenir Book"/>
              </a:rPr>
              <a:t>FT differed from AL and PP</a:t>
            </a:r>
          </a:p>
          <a:p>
            <a:pPr lvl="1"/>
            <a:r>
              <a:rPr lang="en-US" sz="1400" dirty="0" smtClean="0">
                <a:latin typeface="Avenir Book"/>
                <a:cs typeface="Avenir Book"/>
              </a:rPr>
              <a:t>Communities of AL and PP were significantly more dispersed relative to communities of FT (PERMDISP)</a:t>
            </a:r>
          </a:p>
          <a:p>
            <a:pPr marL="1371600" lvl="3" indent="0">
              <a:buNone/>
            </a:pPr>
            <a:endParaRPr lang="en-US" sz="600" dirty="0" smtClean="0">
              <a:latin typeface="Avenir Book"/>
              <a:cs typeface="Avenir Book"/>
            </a:endParaRPr>
          </a:p>
          <a:p>
            <a:pPr marL="0" indent="0">
              <a:buNone/>
            </a:pPr>
            <a:endParaRPr lang="en-US" sz="1800" dirty="0" smtClean="0">
              <a:latin typeface="Avenir Book"/>
              <a:cs typeface="Avenir Book"/>
            </a:endParaRPr>
          </a:p>
          <a:p>
            <a:pPr marL="0" indent="0">
              <a:buFont typeface="Arial"/>
              <a:buNone/>
            </a:pPr>
            <a:endParaRPr lang="en-US" sz="1800" dirty="0">
              <a:latin typeface="Avenir Book"/>
              <a:cs typeface="Avenir Book"/>
            </a:endParaRPr>
          </a:p>
        </p:txBody>
      </p:sp>
    </p:spTree>
    <p:extLst>
      <p:ext uri="{BB962C8B-B14F-4D97-AF65-F5344CB8AC3E}">
        <p14:creationId xmlns:p14="http://schemas.microsoft.com/office/powerpoint/2010/main" val="417365969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53999"/>
            <a:ext cx="8483600" cy="1399714"/>
          </a:xfrm>
        </p:spPr>
        <p:txBody>
          <a:bodyPr>
            <a:normAutofit/>
          </a:bodyPr>
          <a:lstStyle/>
          <a:p>
            <a:pPr marL="0" indent="0">
              <a:buNone/>
            </a:pPr>
            <a:r>
              <a:rPr lang="en-US" sz="3000" dirty="0" smtClean="0">
                <a:latin typeface="Avenir Book"/>
                <a:cs typeface="Avenir Book"/>
              </a:rPr>
              <a:t>Changes in AMF colonization between June and September for all three grasses</a:t>
            </a:r>
            <a:endParaRPr lang="en-US" sz="3000" dirty="0">
              <a:latin typeface="Avenir Book"/>
              <a:cs typeface="Avenir Book"/>
            </a:endParaRPr>
          </a:p>
        </p:txBody>
      </p:sp>
      <p:pic>
        <p:nvPicPr>
          <p:cNvPr id="11" name="Picture 10" descr="vesicles and arbuscles"/>
          <p:cNvPicPr>
            <a:picLocks noChangeAspect="1" noChangeArrowheads="1"/>
          </p:cNvPicPr>
          <p:nvPr/>
        </p:nvPicPr>
        <p:blipFill rotWithShape="1">
          <a:blip r:embed="rId3">
            <a:extLst>
              <a:ext uri="{28A0092B-C50C-407E-A947-70E740481C1C}">
                <a14:useLocalDpi xmlns:a14="http://schemas.microsoft.com/office/drawing/2010/main" val="0"/>
              </a:ext>
            </a:extLst>
          </a:blip>
          <a:srcRect l="-1" r="39012"/>
          <a:stretch/>
        </p:blipFill>
        <p:spPr bwMode="auto">
          <a:xfrm>
            <a:off x="889689" y="3289923"/>
            <a:ext cx="1811281" cy="1112582"/>
          </a:xfrm>
          <a:prstGeom prst="rect">
            <a:avLst/>
          </a:prstGeom>
          <a:noFill/>
          <a:ln w="19050" cmpd="sng">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51854" y="2251080"/>
            <a:ext cx="2764138" cy="861774"/>
          </a:xfrm>
          <a:prstGeom prst="rect">
            <a:avLst/>
          </a:prstGeom>
          <a:noFill/>
        </p:spPr>
        <p:txBody>
          <a:bodyPr wrap="square" rtlCol="0">
            <a:spAutoFit/>
          </a:bodyPr>
          <a:lstStyle/>
          <a:p>
            <a:pPr algn="ctr"/>
            <a:r>
              <a:rPr lang="en-US" sz="2500" dirty="0" err="1" smtClean="0">
                <a:latin typeface="Avenir Book"/>
                <a:cs typeface="Avenir Book"/>
              </a:rPr>
              <a:t>Arbuscular</a:t>
            </a:r>
            <a:r>
              <a:rPr lang="en-US" sz="2500" dirty="0" smtClean="0">
                <a:latin typeface="Avenir Book"/>
                <a:cs typeface="Avenir Book"/>
              </a:rPr>
              <a:t> </a:t>
            </a:r>
            <a:r>
              <a:rPr lang="en-US" sz="2500" dirty="0" err="1">
                <a:latin typeface="Avenir Book"/>
                <a:cs typeface="Avenir Book"/>
              </a:rPr>
              <a:t>mycorrhizal</a:t>
            </a:r>
            <a:r>
              <a:rPr lang="en-US" sz="2500" dirty="0">
                <a:latin typeface="Avenir Book"/>
                <a:cs typeface="Avenir Book"/>
              </a:rPr>
              <a:t> </a:t>
            </a:r>
            <a:r>
              <a:rPr lang="en-US" sz="2500" dirty="0" smtClean="0">
                <a:latin typeface="Avenir Book"/>
                <a:cs typeface="Avenir Book"/>
              </a:rPr>
              <a:t>fungi</a:t>
            </a:r>
            <a:endParaRPr lang="en-US" sz="2500" dirty="0">
              <a:latin typeface="Avenir Book"/>
              <a:cs typeface="Avenir Book"/>
            </a:endParaRPr>
          </a:p>
        </p:txBody>
      </p:sp>
      <p:pic>
        <p:nvPicPr>
          <p:cNvPr id="14" name="Picture 13"/>
          <p:cNvPicPr>
            <a:picLocks noChangeAspect="1"/>
          </p:cNvPicPr>
          <p:nvPr/>
        </p:nvPicPr>
        <p:blipFill>
          <a:blip r:embed="rId4"/>
          <a:stretch>
            <a:fillRect/>
          </a:stretch>
        </p:blipFill>
        <p:spPr>
          <a:xfrm>
            <a:off x="3199983" y="1257261"/>
            <a:ext cx="5503749" cy="4310922"/>
          </a:xfrm>
          <a:prstGeom prst="rect">
            <a:avLst/>
          </a:prstGeom>
        </p:spPr>
      </p:pic>
      <p:pic>
        <p:nvPicPr>
          <p:cNvPr id="8" name="Picture 7"/>
          <p:cNvPicPr>
            <a:picLocks noChangeAspect="1"/>
          </p:cNvPicPr>
          <p:nvPr/>
        </p:nvPicPr>
        <p:blipFill>
          <a:blip r:embed="rId5"/>
          <a:stretch>
            <a:fillRect/>
          </a:stretch>
        </p:blipFill>
        <p:spPr>
          <a:xfrm flipH="1">
            <a:off x="4173276" y="5512740"/>
            <a:ext cx="797439" cy="1196158"/>
          </a:xfrm>
          <a:prstGeom prst="rect">
            <a:avLst/>
          </a:prstGeom>
          <a:ln>
            <a:solidFill>
              <a:srgbClr val="000000"/>
            </a:solidFill>
          </a:ln>
        </p:spPr>
      </p:pic>
      <p:pic>
        <p:nvPicPr>
          <p:cNvPr id="9" name="Picture 8"/>
          <p:cNvPicPr>
            <a:picLocks noChangeAspect="1"/>
          </p:cNvPicPr>
          <p:nvPr/>
        </p:nvPicPr>
        <p:blipFill>
          <a:blip r:embed="rId6"/>
          <a:stretch>
            <a:fillRect/>
          </a:stretch>
        </p:blipFill>
        <p:spPr>
          <a:xfrm flipH="1">
            <a:off x="6214528" y="5478874"/>
            <a:ext cx="745067" cy="1317278"/>
          </a:xfrm>
          <a:prstGeom prst="rect">
            <a:avLst/>
          </a:prstGeom>
          <a:ln>
            <a:solidFill>
              <a:srgbClr val="000000"/>
            </a:solidFill>
          </a:ln>
        </p:spPr>
      </p:pic>
      <p:pic>
        <p:nvPicPr>
          <p:cNvPr id="10" name="Picture 9"/>
          <p:cNvPicPr>
            <a:picLocks noChangeAspect="1"/>
          </p:cNvPicPr>
          <p:nvPr/>
        </p:nvPicPr>
        <p:blipFill rotWithShape="1">
          <a:blip r:embed="rId7"/>
          <a:srcRect l="37894" r="22252"/>
          <a:stretch/>
        </p:blipFill>
        <p:spPr>
          <a:xfrm flipH="1">
            <a:off x="5274728" y="5529673"/>
            <a:ext cx="728134" cy="1223597"/>
          </a:xfrm>
          <a:prstGeom prst="rect">
            <a:avLst/>
          </a:prstGeom>
          <a:ln>
            <a:solidFill>
              <a:srgbClr val="000000"/>
            </a:solidFill>
          </a:ln>
        </p:spPr>
      </p:pic>
    </p:spTree>
    <p:extLst>
      <p:ext uri="{BB962C8B-B14F-4D97-AF65-F5344CB8AC3E}">
        <p14:creationId xmlns:p14="http://schemas.microsoft.com/office/powerpoint/2010/main" val="302891496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89741" y="176940"/>
            <a:ext cx="8229600" cy="1143000"/>
          </a:xfrm>
        </p:spPr>
        <p:txBody>
          <a:bodyPr/>
          <a:lstStyle/>
          <a:p>
            <a:pPr algn="l"/>
            <a:r>
              <a:rPr lang="en-US" dirty="0" smtClean="0">
                <a:latin typeface="Avenir Book"/>
                <a:cs typeface="Avenir Book"/>
              </a:rPr>
              <a:t>Results: </a:t>
            </a:r>
            <a:r>
              <a:rPr lang="en-US" i="1" dirty="0" smtClean="0">
                <a:latin typeface="Avenir Book"/>
                <a:cs typeface="Avenir Book"/>
              </a:rPr>
              <a:t>A. </a:t>
            </a:r>
            <a:r>
              <a:rPr lang="en-US" i="1" dirty="0" err="1" smtClean="0">
                <a:latin typeface="Avenir Book"/>
                <a:cs typeface="Avenir Book"/>
              </a:rPr>
              <a:t>lettermanii</a:t>
            </a:r>
            <a:endParaRPr lang="en-US" i="1" dirty="0">
              <a:latin typeface="Avenir Book"/>
              <a:cs typeface="Avenir Book"/>
            </a:endParaRPr>
          </a:p>
        </p:txBody>
      </p:sp>
      <p:pic>
        <p:nvPicPr>
          <p:cNvPr id="5" name="Picture 4" descr="C:\Users\R-W 2\Documents\Melanie\ALGraph10.jpg"/>
          <p:cNvPicPr>
            <a:picLocks noChangeAspect="1"/>
          </p:cNvPicPr>
          <p:nvPr/>
        </p:nvPicPr>
        <p:blipFill rotWithShape="1">
          <a:blip r:embed="rId2">
            <a:extLst>
              <a:ext uri="{28A0092B-C50C-407E-A947-70E740481C1C}">
                <a14:useLocalDpi xmlns:a14="http://schemas.microsoft.com/office/drawing/2010/main" val="0"/>
              </a:ext>
            </a:extLst>
          </a:blip>
          <a:srcRect l="21745" t="4785" r="22063"/>
          <a:stretch/>
        </p:blipFill>
        <p:spPr bwMode="auto">
          <a:xfrm>
            <a:off x="289741" y="1977225"/>
            <a:ext cx="4002915" cy="3257271"/>
          </a:xfrm>
          <a:prstGeom prst="rect">
            <a:avLst/>
          </a:prstGeom>
          <a:noFill/>
          <a:ln>
            <a:noFill/>
          </a:ln>
        </p:spPr>
      </p:pic>
      <p:pic>
        <p:nvPicPr>
          <p:cNvPr id="7" name="Picture 6" descr="C:\Users\R-W 2\Documents\Melanie\Graph14.jpg"/>
          <p:cNvPicPr>
            <a:picLocks noChangeAspect="1"/>
          </p:cNvPicPr>
          <p:nvPr/>
        </p:nvPicPr>
        <p:blipFill rotWithShape="1">
          <a:blip r:embed="rId3">
            <a:extLst>
              <a:ext uri="{28A0092B-C50C-407E-A947-70E740481C1C}">
                <a14:useLocalDpi xmlns:a14="http://schemas.microsoft.com/office/drawing/2010/main" val="0"/>
              </a:ext>
            </a:extLst>
          </a:blip>
          <a:srcRect l="20955" t="4852" r="21158"/>
          <a:stretch/>
        </p:blipFill>
        <p:spPr bwMode="auto">
          <a:xfrm>
            <a:off x="4936099" y="1977225"/>
            <a:ext cx="4067225" cy="3210505"/>
          </a:xfrm>
          <a:prstGeom prst="rect">
            <a:avLst/>
          </a:prstGeom>
          <a:noFill/>
          <a:ln>
            <a:noFill/>
          </a:ln>
        </p:spPr>
      </p:pic>
      <p:sp>
        <p:nvSpPr>
          <p:cNvPr id="8" name="TextBox 7"/>
          <p:cNvSpPr txBox="1"/>
          <p:nvPr/>
        </p:nvSpPr>
        <p:spPr>
          <a:xfrm>
            <a:off x="996796" y="5545878"/>
            <a:ext cx="1848897" cy="369332"/>
          </a:xfrm>
          <a:prstGeom prst="rect">
            <a:avLst/>
          </a:prstGeom>
          <a:noFill/>
        </p:spPr>
        <p:txBody>
          <a:bodyPr wrap="square" rtlCol="0">
            <a:spAutoFit/>
          </a:bodyPr>
          <a:lstStyle/>
          <a:p>
            <a:r>
              <a:rPr lang="en-US" dirty="0" smtClean="0">
                <a:latin typeface="Avenir Book"/>
                <a:cs typeface="Avenir Book"/>
              </a:rPr>
              <a:t>All data</a:t>
            </a:r>
            <a:endParaRPr lang="en-US" dirty="0">
              <a:latin typeface="Avenir Book"/>
              <a:cs typeface="Avenir Book"/>
            </a:endParaRPr>
          </a:p>
        </p:txBody>
      </p:sp>
      <p:sp>
        <p:nvSpPr>
          <p:cNvPr id="9" name="TextBox 8"/>
          <p:cNvSpPr txBox="1"/>
          <p:nvPr/>
        </p:nvSpPr>
        <p:spPr>
          <a:xfrm>
            <a:off x="6020637" y="5545878"/>
            <a:ext cx="1848897" cy="923330"/>
          </a:xfrm>
          <a:prstGeom prst="rect">
            <a:avLst/>
          </a:prstGeom>
          <a:noFill/>
        </p:spPr>
        <p:txBody>
          <a:bodyPr wrap="square" rtlCol="0">
            <a:spAutoFit/>
          </a:bodyPr>
          <a:lstStyle/>
          <a:p>
            <a:r>
              <a:rPr lang="en-US" dirty="0" smtClean="0">
                <a:latin typeface="Avenir Book"/>
                <a:cs typeface="Avenir Book"/>
              </a:rPr>
              <a:t>Plot 10 data removed</a:t>
            </a:r>
          </a:p>
          <a:p>
            <a:endParaRPr lang="en-US" dirty="0">
              <a:latin typeface="Avenir Book"/>
              <a:cs typeface="Avenir Book"/>
            </a:endParaRPr>
          </a:p>
        </p:txBody>
      </p:sp>
    </p:spTree>
    <p:extLst>
      <p:ext uri="{BB962C8B-B14F-4D97-AF65-F5344CB8AC3E}">
        <p14:creationId xmlns:p14="http://schemas.microsoft.com/office/powerpoint/2010/main" val="30450063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R-W 2\Documents\Melanie\ALGraph10_2.jpg"/>
          <p:cNvPicPr>
            <a:picLocks noChangeAspect="1"/>
          </p:cNvPicPr>
          <p:nvPr/>
        </p:nvPicPr>
        <p:blipFill rotWithShape="1">
          <a:blip r:embed="rId2">
            <a:extLst>
              <a:ext uri="{28A0092B-C50C-407E-A947-70E740481C1C}">
                <a14:useLocalDpi xmlns:a14="http://schemas.microsoft.com/office/drawing/2010/main" val="0"/>
              </a:ext>
            </a:extLst>
          </a:blip>
          <a:srcRect l="20685" t="4927" r="19805"/>
          <a:stretch/>
        </p:blipFill>
        <p:spPr bwMode="auto">
          <a:xfrm>
            <a:off x="1591659" y="450100"/>
            <a:ext cx="6254094" cy="4798301"/>
          </a:xfrm>
          <a:prstGeom prst="rect">
            <a:avLst/>
          </a:prstGeom>
          <a:noFill/>
          <a:ln>
            <a:noFill/>
          </a:ln>
        </p:spPr>
      </p:pic>
      <p:sp>
        <p:nvSpPr>
          <p:cNvPr id="5" name="TextBox 4"/>
          <p:cNvSpPr txBox="1"/>
          <p:nvPr/>
        </p:nvSpPr>
        <p:spPr>
          <a:xfrm>
            <a:off x="434090" y="5512062"/>
            <a:ext cx="8537078" cy="1200329"/>
          </a:xfrm>
          <a:prstGeom prst="rect">
            <a:avLst/>
          </a:prstGeom>
          <a:noFill/>
        </p:spPr>
        <p:txBody>
          <a:bodyPr wrap="square" rtlCol="0">
            <a:spAutoFit/>
          </a:bodyPr>
          <a:lstStyle/>
          <a:p>
            <a:pPr marL="285750" indent="-285750">
              <a:buFont typeface="Arial"/>
              <a:buChar char="•"/>
            </a:pPr>
            <a:r>
              <a:rPr lang="en-US" dirty="0" smtClean="0">
                <a:latin typeface="Avenir Book"/>
                <a:cs typeface="Avenir Book"/>
              </a:rPr>
              <a:t>Sampling date affected OTU composition (</a:t>
            </a:r>
            <a:r>
              <a:rPr lang="en-US" dirty="0" err="1" smtClean="0">
                <a:latin typeface="Avenir Book"/>
                <a:cs typeface="Avenir Book"/>
              </a:rPr>
              <a:t>df</a:t>
            </a:r>
            <a:r>
              <a:rPr lang="en-US" dirty="0" smtClean="0">
                <a:latin typeface="Avenir Book"/>
                <a:cs typeface="Avenir Book"/>
              </a:rPr>
              <a:t> = 1, </a:t>
            </a:r>
            <a:r>
              <a:rPr lang="en-US" dirty="0" err="1" smtClean="0">
                <a:latin typeface="Avenir Book"/>
                <a:cs typeface="Avenir Book"/>
              </a:rPr>
              <a:t>psuedo</a:t>
            </a:r>
            <a:r>
              <a:rPr lang="en-US" dirty="0" smtClean="0">
                <a:latin typeface="Avenir Book"/>
                <a:cs typeface="Avenir Book"/>
              </a:rPr>
              <a:t>-F = 3.1274, P = 0.0024 </a:t>
            </a:r>
          </a:p>
          <a:p>
            <a:pPr marL="285750" indent="-285750">
              <a:buFont typeface="Arial"/>
              <a:buChar char="•"/>
            </a:pPr>
            <a:r>
              <a:rPr lang="en-US" dirty="0" smtClean="0">
                <a:latin typeface="Avenir Book"/>
                <a:cs typeface="Avenir Book"/>
              </a:rPr>
              <a:t>No difference in dispersion between two dates</a:t>
            </a:r>
          </a:p>
          <a:p>
            <a:pPr marL="285750" indent="-285750">
              <a:buFont typeface="Arial"/>
              <a:buChar char="•"/>
            </a:pPr>
            <a:r>
              <a:rPr lang="en-US" dirty="0" smtClean="0">
                <a:latin typeface="Avenir Book"/>
                <a:cs typeface="Avenir Book"/>
              </a:rPr>
              <a:t>Grouping by plot </a:t>
            </a:r>
            <a:endParaRPr lang="en-US" dirty="0">
              <a:latin typeface="Avenir Book"/>
              <a:cs typeface="Avenir Book"/>
            </a:endParaRPr>
          </a:p>
        </p:txBody>
      </p:sp>
    </p:spTree>
    <p:extLst>
      <p:ext uri="{BB962C8B-B14F-4D97-AF65-F5344CB8AC3E}">
        <p14:creationId xmlns:p14="http://schemas.microsoft.com/office/powerpoint/2010/main" val="230704471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pPr algn="l"/>
            <a:r>
              <a:rPr lang="en-US" dirty="0" smtClean="0">
                <a:latin typeface="Avenir Book"/>
                <a:cs typeface="Avenir Book"/>
              </a:rPr>
              <a:t>Results: </a:t>
            </a:r>
            <a:r>
              <a:rPr lang="en-US" i="1" dirty="0" smtClean="0">
                <a:latin typeface="Avenir Book"/>
                <a:cs typeface="Avenir Book"/>
              </a:rPr>
              <a:t>F. </a:t>
            </a:r>
            <a:r>
              <a:rPr lang="en-US" i="1" dirty="0" err="1" smtClean="0">
                <a:latin typeface="Avenir Book"/>
                <a:cs typeface="Avenir Book"/>
              </a:rPr>
              <a:t>thurberi</a:t>
            </a:r>
            <a:endParaRPr lang="en-US" i="1" dirty="0">
              <a:latin typeface="Avenir Book"/>
              <a:cs typeface="Avenir Book"/>
            </a:endParaRPr>
          </a:p>
        </p:txBody>
      </p:sp>
      <p:pic>
        <p:nvPicPr>
          <p:cNvPr id="5" name="Picture 4" descr="C:\Users\R-W 2\Documents\Melanie\Graph18FT.jpg"/>
          <p:cNvPicPr>
            <a:picLocks noChangeAspect="1"/>
          </p:cNvPicPr>
          <p:nvPr/>
        </p:nvPicPr>
        <p:blipFill rotWithShape="1">
          <a:blip r:embed="rId2">
            <a:extLst>
              <a:ext uri="{28A0092B-C50C-407E-A947-70E740481C1C}">
                <a14:useLocalDpi xmlns:a14="http://schemas.microsoft.com/office/drawing/2010/main" val="0"/>
              </a:ext>
            </a:extLst>
          </a:blip>
          <a:srcRect l="20144" r="18723"/>
          <a:stretch/>
        </p:blipFill>
        <p:spPr bwMode="auto">
          <a:xfrm>
            <a:off x="321547" y="1773367"/>
            <a:ext cx="4292656" cy="3372145"/>
          </a:xfrm>
          <a:prstGeom prst="rect">
            <a:avLst/>
          </a:prstGeom>
          <a:noFill/>
          <a:ln>
            <a:noFill/>
          </a:ln>
        </p:spPr>
      </p:pic>
      <p:pic>
        <p:nvPicPr>
          <p:cNvPr id="6" name="Picture 5" descr="C:\Users\R-W 2\Documents\Melanie\Graph18FT_2.jpg"/>
          <p:cNvPicPr>
            <a:picLocks noChangeAspect="1"/>
          </p:cNvPicPr>
          <p:nvPr/>
        </p:nvPicPr>
        <p:blipFill rotWithShape="1">
          <a:blip r:embed="rId3">
            <a:extLst>
              <a:ext uri="{28A0092B-C50C-407E-A947-70E740481C1C}">
                <a14:useLocalDpi xmlns:a14="http://schemas.microsoft.com/office/drawing/2010/main" val="0"/>
              </a:ext>
            </a:extLst>
          </a:blip>
          <a:srcRect l="20555" r="18583"/>
          <a:stretch/>
        </p:blipFill>
        <p:spPr bwMode="auto">
          <a:xfrm>
            <a:off x="4638217" y="1773367"/>
            <a:ext cx="4273662" cy="3372145"/>
          </a:xfrm>
          <a:prstGeom prst="rect">
            <a:avLst/>
          </a:prstGeom>
          <a:noFill/>
          <a:ln>
            <a:noFill/>
          </a:ln>
        </p:spPr>
      </p:pic>
      <p:sp>
        <p:nvSpPr>
          <p:cNvPr id="7" name="TextBox 6"/>
          <p:cNvSpPr txBox="1"/>
          <p:nvPr/>
        </p:nvSpPr>
        <p:spPr>
          <a:xfrm>
            <a:off x="996796" y="5610178"/>
            <a:ext cx="3086854" cy="646331"/>
          </a:xfrm>
          <a:prstGeom prst="rect">
            <a:avLst/>
          </a:prstGeom>
          <a:noFill/>
        </p:spPr>
        <p:txBody>
          <a:bodyPr wrap="square" rtlCol="0">
            <a:spAutoFit/>
          </a:bodyPr>
          <a:lstStyle/>
          <a:p>
            <a:r>
              <a:rPr lang="en-US" dirty="0" smtClean="0">
                <a:latin typeface="Avenir Book"/>
                <a:cs typeface="Avenir Book"/>
              </a:rPr>
              <a:t>No effect of warming or sampling date</a:t>
            </a:r>
            <a:endParaRPr lang="en-US" dirty="0">
              <a:latin typeface="Avenir Book"/>
              <a:cs typeface="Avenir Book"/>
            </a:endParaRPr>
          </a:p>
        </p:txBody>
      </p:sp>
    </p:spTree>
    <p:extLst>
      <p:ext uri="{BB962C8B-B14F-4D97-AF65-F5344CB8AC3E}">
        <p14:creationId xmlns:p14="http://schemas.microsoft.com/office/powerpoint/2010/main" val="411589304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pPr algn="l"/>
            <a:r>
              <a:rPr lang="en-US" dirty="0" smtClean="0">
                <a:latin typeface="Avenir Book"/>
                <a:cs typeface="Avenir Book"/>
              </a:rPr>
              <a:t>Results: </a:t>
            </a:r>
            <a:r>
              <a:rPr lang="en-US" i="1" dirty="0" smtClean="0">
                <a:latin typeface="Avenir Book"/>
                <a:cs typeface="Avenir Book"/>
              </a:rPr>
              <a:t>P. </a:t>
            </a:r>
            <a:r>
              <a:rPr lang="en-US" i="1" dirty="0" err="1" smtClean="0">
                <a:latin typeface="Avenir Book"/>
                <a:cs typeface="Avenir Book"/>
              </a:rPr>
              <a:t>pratensis</a:t>
            </a:r>
            <a:endParaRPr lang="en-US" i="1" dirty="0">
              <a:latin typeface="Avenir Book"/>
              <a:cs typeface="Avenir Book"/>
            </a:endParaRPr>
          </a:p>
        </p:txBody>
      </p:sp>
      <p:pic>
        <p:nvPicPr>
          <p:cNvPr id="5" name="Picture 4" descr="C:\Users\R-W 2\Documents\Melanie\Graph19_PP.jpg"/>
          <p:cNvPicPr>
            <a:picLocks noChangeAspect="1"/>
          </p:cNvPicPr>
          <p:nvPr/>
        </p:nvPicPr>
        <p:blipFill rotWithShape="1">
          <a:blip r:embed="rId2">
            <a:extLst>
              <a:ext uri="{28A0092B-C50C-407E-A947-70E740481C1C}">
                <a14:useLocalDpi xmlns:a14="http://schemas.microsoft.com/office/drawing/2010/main" val="0"/>
              </a:ext>
            </a:extLst>
          </a:blip>
          <a:srcRect l="19818" r="20347"/>
          <a:stretch/>
        </p:blipFill>
        <p:spPr bwMode="auto">
          <a:xfrm>
            <a:off x="96464" y="1793330"/>
            <a:ext cx="4356963" cy="3496857"/>
          </a:xfrm>
          <a:prstGeom prst="rect">
            <a:avLst/>
          </a:prstGeom>
          <a:noFill/>
          <a:ln>
            <a:noFill/>
          </a:ln>
        </p:spPr>
      </p:pic>
      <p:pic>
        <p:nvPicPr>
          <p:cNvPr id="6" name="Picture 5" descr="C:\Users\R-W 2\Documents\Melanie\Graph19_PP_2.jpg"/>
          <p:cNvPicPr>
            <a:picLocks noChangeAspect="1"/>
          </p:cNvPicPr>
          <p:nvPr/>
        </p:nvPicPr>
        <p:blipFill rotWithShape="1">
          <a:blip r:embed="rId3">
            <a:extLst>
              <a:ext uri="{28A0092B-C50C-407E-A947-70E740481C1C}">
                <a14:useLocalDpi xmlns:a14="http://schemas.microsoft.com/office/drawing/2010/main" val="0"/>
              </a:ext>
            </a:extLst>
          </a:blip>
          <a:srcRect l="17168" r="17641"/>
          <a:stretch/>
        </p:blipFill>
        <p:spPr bwMode="auto">
          <a:xfrm>
            <a:off x="4364987" y="1793330"/>
            <a:ext cx="4746860" cy="3496857"/>
          </a:xfrm>
          <a:prstGeom prst="rect">
            <a:avLst/>
          </a:prstGeom>
          <a:noFill/>
          <a:ln>
            <a:noFill/>
          </a:ln>
        </p:spPr>
      </p:pic>
      <p:sp>
        <p:nvSpPr>
          <p:cNvPr id="7" name="TextBox 6"/>
          <p:cNvSpPr txBox="1"/>
          <p:nvPr/>
        </p:nvSpPr>
        <p:spPr>
          <a:xfrm>
            <a:off x="996795" y="5642328"/>
            <a:ext cx="7910137" cy="646331"/>
          </a:xfrm>
          <a:prstGeom prst="rect">
            <a:avLst/>
          </a:prstGeom>
          <a:noFill/>
        </p:spPr>
        <p:txBody>
          <a:bodyPr wrap="square" rtlCol="0">
            <a:spAutoFit/>
          </a:bodyPr>
          <a:lstStyle/>
          <a:p>
            <a:pPr marL="285750" indent="-285750">
              <a:buFont typeface="Arial"/>
              <a:buChar char="•"/>
            </a:pPr>
            <a:r>
              <a:rPr lang="en-US" dirty="0" smtClean="0">
                <a:latin typeface="Avenir Book"/>
                <a:cs typeface="Avenir Book"/>
              </a:rPr>
              <a:t>No effect of warming</a:t>
            </a:r>
          </a:p>
          <a:p>
            <a:pPr marL="285750" indent="-285750">
              <a:buFont typeface="Arial"/>
              <a:buChar char="•"/>
            </a:pPr>
            <a:r>
              <a:rPr lang="en-US" dirty="0" smtClean="0">
                <a:latin typeface="Avenir Book"/>
                <a:cs typeface="Avenir Book"/>
              </a:rPr>
              <a:t>Effect of sampling date (</a:t>
            </a:r>
            <a:r>
              <a:rPr lang="en-US" dirty="0" err="1" smtClean="0">
                <a:latin typeface="Avenir Book"/>
                <a:cs typeface="Avenir Book"/>
              </a:rPr>
              <a:t>df</a:t>
            </a:r>
            <a:r>
              <a:rPr lang="en-US" dirty="0" smtClean="0">
                <a:latin typeface="Avenir Book"/>
                <a:cs typeface="Avenir Book"/>
              </a:rPr>
              <a:t> = 1, pseudo-F = 2.6595, P = 0.0065 </a:t>
            </a:r>
            <a:endParaRPr lang="en-US" dirty="0">
              <a:latin typeface="Avenir Book"/>
              <a:cs typeface="Avenir Book"/>
            </a:endParaRPr>
          </a:p>
        </p:txBody>
      </p:sp>
    </p:spTree>
    <p:extLst>
      <p:ext uri="{BB962C8B-B14F-4D97-AF65-F5344CB8AC3E}">
        <p14:creationId xmlns:p14="http://schemas.microsoft.com/office/powerpoint/2010/main" val="127766794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901"/>
            <a:ext cx="8229600" cy="1143000"/>
          </a:xfrm>
        </p:spPr>
        <p:txBody>
          <a:bodyPr>
            <a:normAutofit fontScale="90000"/>
          </a:bodyPr>
          <a:lstStyle/>
          <a:p>
            <a:r>
              <a:rPr lang="en-US" dirty="0" smtClean="0">
                <a:latin typeface="Avenir Book"/>
                <a:cs typeface="Avenir Book"/>
              </a:rPr>
              <a:t>Indicator Species Analysis (SIMPER)</a:t>
            </a:r>
            <a:endParaRPr lang="en-US" dirty="0">
              <a:latin typeface="Avenir Book"/>
              <a:cs typeface="Avenir Book"/>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2746406340"/>
              </p:ext>
            </p:extLst>
          </p:nvPr>
        </p:nvGraphicFramePr>
        <p:xfrm>
          <a:off x="832672" y="2622144"/>
          <a:ext cx="7956341" cy="2237721"/>
        </p:xfrm>
        <a:graphic>
          <a:graphicData uri="http://schemas.openxmlformats.org/presentationml/2006/ole">
            <mc:AlternateContent xmlns:mc="http://schemas.openxmlformats.org/markup-compatibility/2006">
              <mc:Choice xmlns:v="urn:schemas-microsoft-com:vml" Requires="v">
                <p:oleObj spid="_x0000_s1058" name="Document" r:id="rId4" imgW="6096000" imgH="1714500" progId="Word.Document.12">
                  <p:embed/>
                </p:oleObj>
              </mc:Choice>
              <mc:Fallback>
                <p:oleObj name="Document" r:id="rId4" imgW="6096000" imgH="1714500" progId="Word.Document.12">
                  <p:embed/>
                  <p:pic>
                    <p:nvPicPr>
                      <p:cNvPr id="0" name=""/>
                      <p:cNvPicPr/>
                      <p:nvPr/>
                    </p:nvPicPr>
                    <p:blipFill>
                      <a:blip r:embed="rId5"/>
                      <a:stretch>
                        <a:fillRect/>
                      </a:stretch>
                    </p:blipFill>
                    <p:spPr>
                      <a:xfrm>
                        <a:off x="832672" y="2622144"/>
                        <a:ext cx="7956341" cy="2237721"/>
                      </a:xfrm>
                      <a:prstGeom prst="rect">
                        <a:avLst/>
                      </a:prstGeom>
                    </p:spPr>
                  </p:pic>
                </p:oleObj>
              </mc:Fallback>
            </mc:AlternateContent>
          </a:graphicData>
        </a:graphic>
      </p:graphicFrame>
      <p:sp>
        <p:nvSpPr>
          <p:cNvPr id="5" name="TextBox 4"/>
          <p:cNvSpPr txBox="1"/>
          <p:nvPr/>
        </p:nvSpPr>
        <p:spPr>
          <a:xfrm>
            <a:off x="832673" y="2125393"/>
            <a:ext cx="2913352" cy="369332"/>
          </a:xfrm>
          <a:prstGeom prst="rect">
            <a:avLst/>
          </a:prstGeom>
          <a:noFill/>
        </p:spPr>
        <p:txBody>
          <a:bodyPr wrap="square" rtlCol="0">
            <a:spAutoFit/>
          </a:bodyPr>
          <a:lstStyle/>
          <a:p>
            <a:r>
              <a:rPr lang="en-US" dirty="0" smtClean="0">
                <a:latin typeface="Avenir Book"/>
                <a:cs typeface="Avenir Book"/>
              </a:rPr>
              <a:t>Control vs. warmed plots</a:t>
            </a:r>
          </a:p>
        </p:txBody>
      </p:sp>
    </p:spTree>
    <p:extLst>
      <p:ext uri="{BB962C8B-B14F-4D97-AF65-F5344CB8AC3E}">
        <p14:creationId xmlns:p14="http://schemas.microsoft.com/office/powerpoint/2010/main" val="338890469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6994" y="945871"/>
            <a:ext cx="2913352" cy="369332"/>
          </a:xfrm>
          <a:prstGeom prst="rect">
            <a:avLst/>
          </a:prstGeom>
          <a:noFill/>
        </p:spPr>
        <p:txBody>
          <a:bodyPr wrap="square" rtlCol="0">
            <a:spAutoFit/>
          </a:bodyPr>
          <a:lstStyle/>
          <a:p>
            <a:r>
              <a:rPr lang="en-US" i="1" dirty="0" smtClean="0">
                <a:latin typeface="Avenir Book"/>
                <a:cs typeface="Avenir Book"/>
              </a:rPr>
              <a:t>F. </a:t>
            </a:r>
            <a:r>
              <a:rPr lang="en-US" i="1" dirty="0" err="1" smtClean="0">
                <a:latin typeface="Avenir Book"/>
                <a:cs typeface="Avenir Book"/>
              </a:rPr>
              <a:t>thurberi</a:t>
            </a:r>
            <a:r>
              <a:rPr lang="en-US" dirty="0" smtClean="0">
                <a:latin typeface="Avenir Book"/>
                <a:cs typeface="Avenir Book"/>
              </a:rPr>
              <a:t> vs. </a:t>
            </a:r>
            <a:r>
              <a:rPr lang="en-US" i="1" dirty="0" smtClean="0">
                <a:latin typeface="Avenir Book"/>
                <a:cs typeface="Avenir Book"/>
              </a:rPr>
              <a:t>P. </a:t>
            </a:r>
            <a:r>
              <a:rPr lang="en-US" i="1" dirty="0" err="1" smtClean="0">
                <a:latin typeface="Avenir Book"/>
                <a:cs typeface="Avenir Book"/>
              </a:rPr>
              <a:t>pratensis</a:t>
            </a:r>
            <a:r>
              <a:rPr lang="en-US" i="1" dirty="0" smtClean="0">
                <a:latin typeface="Avenir Book"/>
                <a:cs typeface="Avenir Book"/>
              </a:rPr>
              <a:t> </a:t>
            </a:r>
          </a:p>
        </p:txBody>
      </p:sp>
      <p:sp>
        <p:nvSpPr>
          <p:cNvPr id="7" name="TextBox 6"/>
          <p:cNvSpPr txBox="1"/>
          <p:nvPr/>
        </p:nvSpPr>
        <p:spPr>
          <a:xfrm>
            <a:off x="399394" y="3429598"/>
            <a:ext cx="4175760" cy="369332"/>
          </a:xfrm>
          <a:prstGeom prst="rect">
            <a:avLst/>
          </a:prstGeom>
          <a:noFill/>
        </p:spPr>
        <p:txBody>
          <a:bodyPr wrap="square" rtlCol="0">
            <a:spAutoFit/>
          </a:bodyPr>
          <a:lstStyle/>
          <a:p>
            <a:r>
              <a:rPr lang="en-US" i="1" dirty="0" smtClean="0">
                <a:latin typeface="Avenir Book"/>
                <a:cs typeface="Avenir Book"/>
              </a:rPr>
              <a:t>F. </a:t>
            </a:r>
            <a:r>
              <a:rPr lang="en-US" i="1" dirty="0" err="1" smtClean="0">
                <a:latin typeface="Avenir Book"/>
                <a:cs typeface="Avenir Book"/>
              </a:rPr>
              <a:t>thurberi</a:t>
            </a:r>
            <a:r>
              <a:rPr lang="en-US" dirty="0" smtClean="0">
                <a:latin typeface="Avenir Book"/>
                <a:cs typeface="Avenir Book"/>
              </a:rPr>
              <a:t> vs. </a:t>
            </a:r>
            <a:r>
              <a:rPr lang="en-US" i="1" dirty="0" smtClean="0">
                <a:latin typeface="Avenir Book"/>
                <a:cs typeface="Avenir Book"/>
              </a:rPr>
              <a:t>A. </a:t>
            </a:r>
            <a:r>
              <a:rPr lang="en-US" i="1" dirty="0" err="1" smtClean="0">
                <a:latin typeface="Avenir Book"/>
                <a:cs typeface="Avenir Book"/>
              </a:rPr>
              <a:t>lettermanii</a:t>
            </a:r>
            <a:endParaRPr lang="en-US" i="1" dirty="0" smtClean="0">
              <a:latin typeface="Avenir Book"/>
              <a:cs typeface="Avenir Book"/>
            </a:endParaRPr>
          </a:p>
        </p:txBody>
      </p:sp>
      <p:graphicFrame>
        <p:nvGraphicFramePr>
          <p:cNvPr id="9" name="Object 8"/>
          <p:cNvGraphicFramePr>
            <a:graphicFrameLocks noChangeAspect="1"/>
          </p:cNvGraphicFramePr>
          <p:nvPr>
            <p:extLst>
              <p:ext uri="{D42A27DB-BD31-4B8C-83A1-F6EECF244321}">
                <p14:modId xmlns:p14="http://schemas.microsoft.com/office/powerpoint/2010/main" val="1473271332"/>
              </p:ext>
            </p:extLst>
          </p:nvPr>
        </p:nvGraphicFramePr>
        <p:xfrm>
          <a:off x="246994" y="1530359"/>
          <a:ext cx="6096000" cy="1714500"/>
        </p:xfrm>
        <a:graphic>
          <a:graphicData uri="http://schemas.openxmlformats.org/presentationml/2006/ole">
            <mc:AlternateContent xmlns:mc="http://schemas.openxmlformats.org/markup-compatibility/2006">
              <mc:Choice xmlns:v="urn:schemas-microsoft-com:vml" Requires="v">
                <p:oleObj spid="_x0000_s2112" name="Document" r:id="rId4" imgW="6096000" imgH="1714500" progId="Word.Document.12">
                  <p:embed/>
                </p:oleObj>
              </mc:Choice>
              <mc:Fallback>
                <p:oleObj name="Document" r:id="rId4" imgW="6096000" imgH="1714500" progId="Word.Document.12">
                  <p:embed/>
                  <p:pic>
                    <p:nvPicPr>
                      <p:cNvPr id="0" name=""/>
                      <p:cNvPicPr/>
                      <p:nvPr/>
                    </p:nvPicPr>
                    <p:blipFill>
                      <a:blip r:embed="rId5"/>
                      <a:stretch>
                        <a:fillRect/>
                      </a:stretch>
                    </p:blipFill>
                    <p:spPr>
                      <a:xfrm>
                        <a:off x="246994" y="1530359"/>
                        <a:ext cx="6096000" cy="1714500"/>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4125274785"/>
              </p:ext>
            </p:extLst>
          </p:nvPr>
        </p:nvGraphicFramePr>
        <p:xfrm>
          <a:off x="272394" y="3981459"/>
          <a:ext cx="6096000" cy="1714500"/>
        </p:xfrm>
        <a:graphic>
          <a:graphicData uri="http://schemas.openxmlformats.org/presentationml/2006/ole">
            <mc:AlternateContent xmlns:mc="http://schemas.openxmlformats.org/markup-compatibility/2006">
              <mc:Choice xmlns:v="urn:schemas-microsoft-com:vml" Requires="v">
                <p:oleObj spid="_x0000_s2113" name="Document" r:id="rId7" imgW="6096000" imgH="1714500" progId="Word.Document.12">
                  <p:embed/>
                </p:oleObj>
              </mc:Choice>
              <mc:Fallback>
                <p:oleObj name="Document" r:id="rId7" imgW="6096000" imgH="1714500" progId="Word.Document.12">
                  <p:embed/>
                  <p:pic>
                    <p:nvPicPr>
                      <p:cNvPr id="0" name=""/>
                      <p:cNvPicPr/>
                      <p:nvPr/>
                    </p:nvPicPr>
                    <p:blipFill>
                      <a:blip r:embed="rId8"/>
                      <a:stretch>
                        <a:fillRect/>
                      </a:stretch>
                    </p:blipFill>
                    <p:spPr>
                      <a:xfrm>
                        <a:off x="272394" y="3981459"/>
                        <a:ext cx="6096000" cy="1714500"/>
                      </a:xfrm>
                      <a:prstGeom prst="rect">
                        <a:avLst/>
                      </a:prstGeom>
                    </p:spPr>
                  </p:pic>
                </p:oleObj>
              </mc:Fallback>
            </mc:AlternateContent>
          </a:graphicData>
        </a:graphic>
      </p:graphicFrame>
      <p:pic>
        <p:nvPicPr>
          <p:cNvPr id="11" name="Picture 10" descr="C:\Users\R-W 2\Documents\Melanie\Graph6_2.jpg"/>
          <p:cNvPicPr>
            <a:picLocks noChangeAspect="1"/>
          </p:cNvPicPr>
          <p:nvPr/>
        </p:nvPicPr>
        <p:blipFill rotWithShape="1">
          <a:blip r:embed="rId9">
            <a:extLst>
              <a:ext uri="{28A0092B-C50C-407E-A947-70E740481C1C}">
                <a14:useLocalDpi xmlns:a14="http://schemas.microsoft.com/office/drawing/2010/main" val="0"/>
              </a:ext>
            </a:extLst>
          </a:blip>
          <a:srcRect l="18109" r="16051"/>
          <a:stretch/>
        </p:blipFill>
        <p:spPr bwMode="auto">
          <a:xfrm>
            <a:off x="5473700" y="1278392"/>
            <a:ext cx="3635969" cy="2652054"/>
          </a:xfrm>
          <a:prstGeom prst="rect">
            <a:avLst/>
          </a:prstGeom>
          <a:noFill/>
          <a:ln>
            <a:noFill/>
          </a:ln>
        </p:spPr>
      </p:pic>
    </p:spTree>
    <p:extLst>
      <p:ext uri="{BB962C8B-B14F-4D97-AF65-F5344CB8AC3E}">
        <p14:creationId xmlns:p14="http://schemas.microsoft.com/office/powerpoint/2010/main" val="352238749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223"/>
            <a:ext cx="8229600" cy="1143000"/>
          </a:xfrm>
        </p:spPr>
        <p:txBody>
          <a:bodyPr/>
          <a:lstStyle/>
          <a:p>
            <a:r>
              <a:rPr lang="en-US" dirty="0" smtClean="0">
                <a:latin typeface="Avenir Book"/>
                <a:cs typeface="Avenir Book"/>
              </a:rPr>
              <a:t>Taxonomy</a:t>
            </a:r>
            <a:endParaRPr lang="en-US" dirty="0">
              <a:latin typeface="Avenir Book"/>
              <a:cs typeface="Avenir Book"/>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3536137198"/>
              </p:ext>
            </p:extLst>
          </p:nvPr>
        </p:nvGraphicFramePr>
        <p:xfrm>
          <a:off x="1054100" y="1222910"/>
          <a:ext cx="7035800" cy="5384800"/>
        </p:xfrm>
        <a:graphic>
          <a:graphicData uri="http://schemas.openxmlformats.org/presentationml/2006/ole">
            <mc:AlternateContent xmlns:mc="http://schemas.openxmlformats.org/markup-compatibility/2006">
              <mc:Choice xmlns:v="urn:schemas-microsoft-com:vml" Requires="v">
                <p:oleObj spid="_x0000_s3101" name="Document" r:id="rId4" imgW="7035800" imgH="5384800" progId="Word.Document.12">
                  <p:embed/>
                </p:oleObj>
              </mc:Choice>
              <mc:Fallback>
                <p:oleObj name="Document" r:id="rId4" imgW="7035800" imgH="5384800" progId="Word.Document.12">
                  <p:embed/>
                  <p:pic>
                    <p:nvPicPr>
                      <p:cNvPr id="0" name=""/>
                      <p:cNvPicPr/>
                      <p:nvPr/>
                    </p:nvPicPr>
                    <p:blipFill>
                      <a:blip r:embed="rId5"/>
                      <a:stretch>
                        <a:fillRect/>
                      </a:stretch>
                    </p:blipFill>
                    <p:spPr>
                      <a:xfrm>
                        <a:off x="1054100" y="1222910"/>
                        <a:ext cx="7035800" cy="5384800"/>
                      </a:xfrm>
                      <a:prstGeom prst="rect">
                        <a:avLst/>
                      </a:prstGeom>
                    </p:spPr>
                  </p:pic>
                </p:oleObj>
              </mc:Fallback>
            </mc:AlternateContent>
          </a:graphicData>
        </a:graphic>
      </p:graphicFrame>
    </p:spTree>
    <p:extLst>
      <p:ext uri="{BB962C8B-B14F-4D97-AF65-F5344CB8AC3E}">
        <p14:creationId xmlns:p14="http://schemas.microsoft.com/office/powerpoint/2010/main" val="417277081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14629" r="19260"/>
          <a:stretch/>
        </p:blipFill>
        <p:spPr>
          <a:xfrm>
            <a:off x="2743197" y="2006588"/>
            <a:ext cx="3539067" cy="3568807"/>
          </a:xfrm>
          <a:prstGeom prst="rect">
            <a:avLst/>
          </a:prstGeom>
        </p:spPr>
      </p:pic>
      <p:sp>
        <p:nvSpPr>
          <p:cNvPr id="5" name="Frame 4"/>
          <p:cNvSpPr/>
          <p:nvPr/>
        </p:nvSpPr>
        <p:spPr>
          <a:xfrm>
            <a:off x="5435601" y="2675459"/>
            <a:ext cx="254000" cy="220133"/>
          </a:xfrm>
          <a:prstGeom prst="frame">
            <a:avLst/>
          </a:prstGeom>
          <a:solidFill>
            <a:schemeClr val="tx1"/>
          </a:solidFill>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schemeClr val="tx1"/>
              </a:solidFill>
            </a:endParaRPr>
          </a:p>
        </p:txBody>
      </p:sp>
      <p:cxnSp>
        <p:nvCxnSpPr>
          <p:cNvPr id="7" name="Straight Connector 6"/>
          <p:cNvCxnSpPr/>
          <p:nvPr/>
        </p:nvCxnSpPr>
        <p:spPr>
          <a:xfrm flipV="1">
            <a:off x="5689601" y="1011078"/>
            <a:ext cx="972388" cy="1664382"/>
          </a:xfrm>
          <a:prstGeom prst="line">
            <a:avLst/>
          </a:prstGeom>
        </p:spPr>
        <p:style>
          <a:lnRef idx="2">
            <a:schemeClr val="dk1"/>
          </a:lnRef>
          <a:fillRef idx="0">
            <a:schemeClr val="dk1"/>
          </a:fillRef>
          <a:effectRef idx="1">
            <a:schemeClr val="dk1"/>
          </a:effectRef>
          <a:fontRef idx="minor">
            <a:schemeClr val="tx1"/>
          </a:fontRef>
        </p:style>
      </p:cxnSp>
      <p:cxnSp>
        <p:nvCxnSpPr>
          <p:cNvPr id="9" name="Straight Connector 8"/>
          <p:cNvCxnSpPr/>
          <p:nvPr/>
        </p:nvCxnSpPr>
        <p:spPr>
          <a:xfrm flipV="1">
            <a:off x="5689601" y="2455326"/>
            <a:ext cx="972388" cy="372534"/>
          </a:xfrm>
          <a:prstGeom prst="line">
            <a:avLst/>
          </a:prstGeom>
        </p:spPr>
        <p:style>
          <a:lnRef idx="2">
            <a:schemeClr val="dk1"/>
          </a:lnRef>
          <a:fillRef idx="0">
            <a:schemeClr val="dk1"/>
          </a:fillRef>
          <a:effectRef idx="1">
            <a:schemeClr val="dk1"/>
          </a:effectRef>
          <a:fontRef idx="minor">
            <a:schemeClr val="tx1"/>
          </a:fontRef>
        </p:style>
      </p:cxnSp>
      <p:pic>
        <p:nvPicPr>
          <p:cNvPr id="12" name="Picture 2" descr="C:\Users\Jennifer Rudgers\AppData\Local\Microsoft\Windows\Temporary Internet Files\Content.Outlook\XVQ0RFG2\image0011.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colorTemperature colorTemp="4875"/>
                    </a14:imgEffect>
                    <a14:imgEffect>
                      <a14:saturation sat="85000"/>
                    </a14:imgEffect>
                    <a14:imgEffect>
                      <a14:brightnessContrast bright="19000" contrast="56000"/>
                    </a14:imgEffect>
                  </a14:imgLayer>
                </a14:imgProps>
              </a:ext>
              <a:ext uri="{28A0092B-C50C-407E-A947-70E740481C1C}">
                <a14:useLocalDpi xmlns:a14="http://schemas.microsoft.com/office/drawing/2010/main" val="0"/>
              </a:ext>
            </a:extLst>
          </a:blip>
          <a:srcRect l="10965" t="16971" r="29547" b="32147"/>
          <a:stretch/>
        </p:blipFill>
        <p:spPr bwMode="auto">
          <a:xfrm>
            <a:off x="6661989" y="5267653"/>
            <a:ext cx="2339851" cy="1440418"/>
          </a:xfrm>
          <a:prstGeom prst="rect">
            <a:avLst/>
          </a:prstGeom>
          <a:noFill/>
          <a:ln w="19050" cmpd="sng">
            <a:solidFill>
              <a:srgbClr val="000000"/>
            </a:solidFill>
          </a:ln>
          <a:extLst>
            <a:ext uri="{909E8E84-426E-40dd-AFC4-6F175D3DCCD1}">
              <a14:hiddenFill xmlns:a14="http://schemas.microsoft.com/office/drawing/2010/main">
                <a:solidFill>
                  <a:srgbClr val="FFFFFF"/>
                </a:solidFill>
              </a14:hiddenFill>
            </a:ext>
          </a:extLst>
        </p:spPr>
      </p:pic>
      <p:pic>
        <p:nvPicPr>
          <p:cNvPr id="13" name="Picture 3" descr="C:\Users\Jennifer Rudgers\AppData\Local\Microsoft\Windows\Temporary Internet Files\Content.Outlook\XVQ0RFG2\image0013.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5067" t="5096" r="28071" b="18488"/>
          <a:stretch/>
        </p:blipFill>
        <p:spPr bwMode="auto">
          <a:xfrm rot="5400000">
            <a:off x="7109791" y="563277"/>
            <a:ext cx="1444247" cy="2339850"/>
          </a:xfrm>
          <a:prstGeom prst="rect">
            <a:avLst/>
          </a:prstGeom>
          <a:noFill/>
          <a:ln w="19050" cmpd="sng">
            <a:solidFill>
              <a:srgbClr val="000000"/>
            </a:solidFill>
          </a:ln>
          <a:extLst>
            <a:ext uri="{909E8E84-426E-40dd-AFC4-6F175D3DCCD1}">
              <a14:hiddenFill xmlns:a14="http://schemas.microsoft.com/office/drawing/2010/main">
                <a:solidFill>
                  <a:srgbClr val="FFFFFF"/>
                </a:solidFill>
              </a14:hiddenFill>
            </a:ext>
          </a:extLst>
        </p:spPr>
      </p:pic>
      <p:pic>
        <p:nvPicPr>
          <p:cNvPr id="14" name="Picture 5" descr="Endo Mycelium"/>
          <p:cNvPicPr>
            <a:picLocks noChangeAspect="1" noChangeArrowheads="1"/>
          </p:cNvPicPr>
          <p:nvPr/>
        </p:nvPicPr>
        <p:blipFill rotWithShape="1">
          <a:blip r:embed="rId7">
            <a:extLst>
              <a:ext uri="{28A0092B-C50C-407E-A947-70E740481C1C}">
                <a14:useLocalDpi xmlns:a14="http://schemas.microsoft.com/office/drawing/2010/main" val="0"/>
              </a:ext>
            </a:extLst>
          </a:blip>
          <a:srcRect l="-470" t="8017" r="3428" b="15535"/>
          <a:stretch/>
        </p:blipFill>
        <p:spPr bwMode="auto">
          <a:xfrm>
            <a:off x="234563" y="827873"/>
            <a:ext cx="2235978" cy="1373453"/>
          </a:xfrm>
          <a:prstGeom prst="rect">
            <a:avLst/>
          </a:prstGeom>
          <a:noFill/>
          <a:ln w="19050" cmpd="sng">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5" name="Picture 14" descr="vesicles and arbuscles"/>
          <p:cNvPicPr>
            <a:picLocks noChangeAspect="1" noChangeArrowheads="1"/>
          </p:cNvPicPr>
          <p:nvPr/>
        </p:nvPicPr>
        <p:blipFill rotWithShape="1">
          <a:blip r:embed="rId8">
            <a:extLst>
              <a:ext uri="{28A0092B-C50C-407E-A947-70E740481C1C}">
                <a14:useLocalDpi xmlns:a14="http://schemas.microsoft.com/office/drawing/2010/main" val="0"/>
              </a:ext>
            </a:extLst>
          </a:blip>
          <a:srcRect l="-1" r="39012"/>
          <a:stretch/>
        </p:blipFill>
        <p:spPr bwMode="auto">
          <a:xfrm>
            <a:off x="160141" y="4949550"/>
            <a:ext cx="2310400" cy="1419167"/>
          </a:xfrm>
          <a:prstGeom prst="rect">
            <a:avLst/>
          </a:prstGeom>
          <a:noFill/>
          <a:ln w="19050" cmpd="sng">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37759" y="2309396"/>
            <a:ext cx="1864733" cy="1015663"/>
          </a:xfrm>
          <a:prstGeom prst="rect">
            <a:avLst/>
          </a:prstGeom>
          <a:noFill/>
        </p:spPr>
        <p:txBody>
          <a:bodyPr wrap="square" rtlCol="0">
            <a:spAutoFit/>
          </a:bodyPr>
          <a:lstStyle/>
          <a:p>
            <a:pPr algn="ctr"/>
            <a:r>
              <a:rPr lang="en-US" sz="2000" dirty="0" smtClean="0">
                <a:latin typeface="Avenir Book"/>
                <a:cs typeface="Avenir Book"/>
              </a:rPr>
              <a:t>Systemic </a:t>
            </a:r>
            <a:r>
              <a:rPr lang="en-US" sz="2000" dirty="0" err="1" smtClean="0">
                <a:latin typeface="Avenir Book"/>
                <a:cs typeface="Avenir Book"/>
              </a:rPr>
              <a:t>endophytes</a:t>
            </a:r>
            <a:r>
              <a:rPr lang="en-US" sz="2000" i="1" dirty="0" smtClean="0">
                <a:latin typeface="Avenir Book"/>
                <a:cs typeface="Avenir Book"/>
              </a:rPr>
              <a:t> (</a:t>
            </a:r>
            <a:r>
              <a:rPr lang="en-US" sz="2000" i="1" dirty="0" err="1" smtClean="0">
                <a:latin typeface="Avenir Book"/>
                <a:cs typeface="Avenir Book"/>
              </a:rPr>
              <a:t>Epichloë</a:t>
            </a:r>
            <a:r>
              <a:rPr lang="en-US" sz="2000" i="1" dirty="0" smtClean="0">
                <a:latin typeface="Avenir Book"/>
                <a:cs typeface="Avenir Book"/>
              </a:rPr>
              <a:t> </a:t>
            </a:r>
            <a:r>
              <a:rPr lang="en-US" sz="2000" dirty="0" smtClean="0">
                <a:latin typeface="Avenir Book"/>
                <a:cs typeface="Avenir Book"/>
              </a:rPr>
              <a:t>sp.)</a:t>
            </a:r>
            <a:endParaRPr lang="en-US" sz="2000" i="1" dirty="0">
              <a:latin typeface="Avenir Book"/>
              <a:cs typeface="Avenir Book"/>
            </a:endParaRPr>
          </a:p>
        </p:txBody>
      </p:sp>
      <p:sp>
        <p:nvSpPr>
          <p:cNvPr id="19" name="TextBox 18"/>
          <p:cNvSpPr txBox="1"/>
          <p:nvPr/>
        </p:nvSpPr>
        <p:spPr>
          <a:xfrm>
            <a:off x="6661989" y="2611049"/>
            <a:ext cx="2257283" cy="707886"/>
          </a:xfrm>
          <a:prstGeom prst="rect">
            <a:avLst/>
          </a:prstGeom>
          <a:noFill/>
        </p:spPr>
        <p:txBody>
          <a:bodyPr wrap="square" rtlCol="0">
            <a:spAutoFit/>
          </a:bodyPr>
          <a:lstStyle/>
          <a:p>
            <a:pPr algn="ctr"/>
            <a:r>
              <a:rPr lang="en-US" sz="2000" dirty="0" smtClean="0">
                <a:latin typeface="Avenir Book"/>
                <a:cs typeface="Avenir Book"/>
              </a:rPr>
              <a:t>Localized foliar </a:t>
            </a:r>
          </a:p>
          <a:p>
            <a:pPr algn="ctr"/>
            <a:r>
              <a:rPr lang="en-US" sz="2000" dirty="0" smtClean="0">
                <a:latin typeface="Avenir Book"/>
                <a:cs typeface="Avenir Book"/>
              </a:rPr>
              <a:t>endophytes (LFE)</a:t>
            </a:r>
            <a:endParaRPr lang="en-US" sz="2000" dirty="0">
              <a:latin typeface="Avenir Book"/>
              <a:cs typeface="Avenir Book"/>
            </a:endParaRPr>
          </a:p>
        </p:txBody>
      </p:sp>
      <p:sp>
        <p:nvSpPr>
          <p:cNvPr id="20" name="TextBox 19"/>
          <p:cNvSpPr txBox="1"/>
          <p:nvPr/>
        </p:nvSpPr>
        <p:spPr>
          <a:xfrm>
            <a:off x="6665312" y="4468768"/>
            <a:ext cx="2321692" cy="707886"/>
          </a:xfrm>
          <a:prstGeom prst="rect">
            <a:avLst/>
          </a:prstGeom>
          <a:noFill/>
        </p:spPr>
        <p:txBody>
          <a:bodyPr wrap="square" rtlCol="0">
            <a:spAutoFit/>
          </a:bodyPr>
          <a:lstStyle/>
          <a:p>
            <a:pPr algn="ctr"/>
            <a:r>
              <a:rPr lang="en-US" sz="2000" dirty="0" smtClean="0">
                <a:latin typeface="Avenir Book"/>
                <a:cs typeface="Avenir Book"/>
              </a:rPr>
              <a:t>Dark septate </a:t>
            </a:r>
          </a:p>
          <a:p>
            <a:pPr algn="ctr"/>
            <a:r>
              <a:rPr lang="en-US" sz="2000" dirty="0" smtClean="0">
                <a:latin typeface="Avenir Book"/>
                <a:cs typeface="Avenir Book"/>
              </a:rPr>
              <a:t>endophytes (DSE)</a:t>
            </a:r>
            <a:endParaRPr lang="en-US" sz="2000" dirty="0">
              <a:latin typeface="Avenir Book"/>
              <a:cs typeface="Avenir Book"/>
            </a:endParaRPr>
          </a:p>
        </p:txBody>
      </p:sp>
      <p:sp>
        <p:nvSpPr>
          <p:cNvPr id="21" name="TextBox 20"/>
          <p:cNvSpPr txBox="1"/>
          <p:nvPr/>
        </p:nvSpPr>
        <p:spPr>
          <a:xfrm>
            <a:off x="128146" y="3840554"/>
            <a:ext cx="2342395" cy="1015663"/>
          </a:xfrm>
          <a:prstGeom prst="rect">
            <a:avLst/>
          </a:prstGeom>
          <a:noFill/>
        </p:spPr>
        <p:txBody>
          <a:bodyPr wrap="square" rtlCol="0">
            <a:spAutoFit/>
          </a:bodyPr>
          <a:lstStyle/>
          <a:p>
            <a:pPr algn="ctr"/>
            <a:r>
              <a:rPr lang="en-US" sz="2000" dirty="0" smtClean="0">
                <a:latin typeface="Avenir Book"/>
                <a:cs typeface="Avenir Book"/>
              </a:rPr>
              <a:t>Arbuscular mycorrhizal</a:t>
            </a:r>
          </a:p>
          <a:p>
            <a:pPr algn="ctr"/>
            <a:r>
              <a:rPr lang="en-US" sz="2000" dirty="0" smtClean="0">
                <a:latin typeface="Avenir Book"/>
                <a:cs typeface="Avenir Book"/>
              </a:rPr>
              <a:t>fungi (AMF)</a:t>
            </a:r>
            <a:endParaRPr lang="en-US" sz="2000" dirty="0">
              <a:latin typeface="Avenir Book"/>
              <a:cs typeface="Avenir Book"/>
            </a:endParaRPr>
          </a:p>
        </p:txBody>
      </p:sp>
      <p:sp>
        <p:nvSpPr>
          <p:cNvPr id="22" name="Frame 21"/>
          <p:cNvSpPr/>
          <p:nvPr/>
        </p:nvSpPr>
        <p:spPr>
          <a:xfrm>
            <a:off x="5435601" y="5069051"/>
            <a:ext cx="254000" cy="220133"/>
          </a:xfrm>
          <a:prstGeom prst="frame">
            <a:avLst/>
          </a:prstGeom>
          <a:solidFill>
            <a:schemeClr val="tx1"/>
          </a:solidFill>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schemeClr val="tx1"/>
              </a:solidFill>
            </a:endParaRPr>
          </a:p>
        </p:txBody>
      </p:sp>
      <p:cxnSp>
        <p:nvCxnSpPr>
          <p:cNvPr id="23" name="Straight Connector 22"/>
          <p:cNvCxnSpPr/>
          <p:nvPr/>
        </p:nvCxnSpPr>
        <p:spPr>
          <a:xfrm>
            <a:off x="5689601" y="5069052"/>
            <a:ext cx="972388" cy="220132"/>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p:cNvCxnSpPr/>
          <p:nvPr/>
        </p:nvCxnSpPr>
        <p:spPr>
          <a:xfrm>
            <a:off x="5689601" y="5221452"/>
            <a:ext cx="972388" cy="1486619"/>
          </a:xfrm>
          <a:prstGeom prst="line">
            <a:avLst/>
          </a:prstGeom>
        </p:spPr>
        <p:style>
          <a:lnRef idx="2">
            <a:schemeClr val="dk1"/>
          </a:lnRef>
          <a:fillRef idx="0">
            <a:schemeClr val="dk1"/>
          </a:fillRef>
          <a:effectRef idx="1">
            <a:schemeClr val="dk1"/>
          </a:effectRef>
          <a:fontRef idx="minor">
            <a:schemeClr val="tx1"/>
          </a:fontRef>
        </p:style>
      </p:cxnSp>
      <p:sp>
        <p:nvSpPr>
          <p:cNvPr id="33" name="Frame 32"/>
          <p:cNvSpPr/>
          <p:nvPr/>
        </p:nvSpPr>
        <p:spPr>
          <a:xfrm>
            <a:off x="3386668" y="3115725"/>
            <a:ext cx="254000" cy="220133"/>
          </a:xfrm>
          <a:prstGeom prst="frame">
            <a:avLst/>
          </a:prstGeom>
          <a:solidFill>
            <a:schemeClr val="tx1"/>
          </a:solidFill>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schemeClr val="tx1"/>
              </a:solidFill>
            </a:endParaRPr>
          </a:p>
        </p:txBody>
      </p:sp>
      <p:cxnSp>
        <p:nvCxnSpPr>
          <p:cNvPr id="34" name="Straight Connector 33"/>
          <p:cNvCxnSpPr/>
          <p:nvPr/>
        </p:nvCxnSpPr>
        <p:spPr>
          <a:xfrm flipH="1" flipV="1">
            <a:off x="2470541" y="827873"/>
            <a:ext cx="916127" cy="2287853"/>
          </a:xfrm>
          <a:prstGeom prst="line">
            <a:avLst/>
          </a:prstGeom>
        </p:spPr>
        <p:style>
          <a:lnRef idx="2">
            <a:schemeClr val="dk1"/>
          </a:lnRef>
          <a:fillRef idx="0">
            <a:schemeClr val="dk1"/>
          </a:fillRef>
          <a:effectRef idx="1">
            <a:schemeClr val="dk1"/>
          </a:effectRef>
          <a:fontRef idx="minor">
            <a:schemeClr val="tx1"/>
          </a:fontRef>
        </p:style>
      </p:cxnSp>
      <p:cxnSp>
        <p:nvCxnSpPr>
          <p:cNvPr id="35" name="Straight Connector 34"/>
          <p:cNvCxnSpPr/>
          <p:nvPr/>
        </p:nvCxnSpPr>
        <p:spPr>
          <a:xfrm flipH="1" flipV="1">
            <a:off x="2470541" y="2201326"/>
            <a:ext cx="916127" cy="1117609"/>
          </a:xfrm>
          <a:prstGeom prst="line">
            <a:avLst/>
          </a:prstGeom>
        </p:spPr>
        <p:style>
          <a:lnRef idx="2">
            <a:schemeClr val="dk1"/>
          </a:lnRef>
          <a:fillRef idx="0">
            <a:schemeClr val="dk1"/>
          </a:fillRef>
          <a:effectRef idx="1">
            <a:schemeClr val="dk1"/>
          </a:effectRef>
          <a:fontRef idx="minor">
            <a:schemeClr val="tx1"/>
          </a:fontRef>
        </p:style>
      </p:cxnSp>
      <p:sp>
        <p:nvSpPr>
          <p:cNvPr id="41" name="Frame 40"/>
          <p:cNvSpPr/>
          <p:nvPr/>
        </p:nvSpPr>
        <p:spPr>
          <a:xfrm>
            <a:off x="3522136" y="4882795"/>
            <a:ext cx="254000" cy="220133"/>
          </a:xfrm>
          <a:prstGeom prst="frame">
            <a:avLst/>
          </a:prstGeom>
          <a:solidFill>
            <a:schemeClr val="tx1"/>
          </a:solidFill>
          <a:effectLst/>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schemeClr val="tx1"/>
              </a:solidFill>
            </a:endParaRPr>
          </a:p>
        </p:txBody>
      </p:sp>
      <p:cxnSp>
        <p:nvCxnSpPr>
          <p:cNvPr id="42" name="Straight Connector 41"/>
          <p:cNvCxnSpPr/>
          <p:nvPr/>
        </p:nvCxnSpPr>
        <p:spPr>
          <a:xfrm flipH="1">
            <a:off x="2470541" y="4882797"/>
            <a:ext cx="1051596" cy="66753"/>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flipH="1">
            <a:off x="2470541" y="5086006"/>
            <a:ext cx="1051596" cy="1282711"/>
          </a:xfrm>
          <a:prstGeom prst="line">
            <a:avLst/>
          </a:prstGeom>
        </p:spPr>
        <p:style>
          <a:lnRef idx="2">
            <a:schemeClr val="dk1"/>
          </a:lnRef>
          <a:fillRef idx="0">
            <a:schemeClr val="dk1"/>
          </a:fillRef>
          <a:effectRef idx="1">
            <a:schemeClr val="dk1"/>
          </a:effectRef>
          <a:fontRef idx="minor">
            <a:schemeClr val="tx1"/>
          </a:fontRef>
        </p:style>
      </p:cxnSp>
      <p:sp>
        <p:nvSpPr>
          <p:cNvPr id="49" name="TextBox 48"/>
          <p:cNvSpPr txBox="1"/>
          <p:nvPr/>
        </p:nvSpPr>
        <p:spPr>
          <a:xfrm>
            <a:off x="3251204" y="404548"/>
            <a:ext cx="2556932" cy="1246495"/>
          </a:xfrm>
          <a:prstGeom prst="rect">
            <a:avLst/>
          </a:prstGeom>
          <a:noFill/>
        </p:spPr>
        <p:txBody>
          <a:bodyPr wrap="square" rtlCol="0">
            <a:spAutoFit/>
          </a:bodyPr>
          <a:lstStyle/>
          <a:p>
            <a:pPr algn="ctr"/>
            <a:r>
              <a:rPr lang="en-US" sz="2500" b="1" dirty="0" smtClean="0">
                <a:latin typeface="Avenir Book"/>
                <a:cs typeface="Avenir Book"/>
              </a:rPr>
              <a:t>Plants and Fungal Symbionts</a:t>
            </a:r>
            <a:endParaRPr lang="en-US" sz="2500" b="1" dirty="0">
              <a:latin typeface="Avenir Book"/>
              <a:cs typeface="Avenir Book"/>
            </a:endParaRPr>
          </a:p>
        </p:txBody>
      </p:sp>
    </p:spTree>
    <p:extLst>
      <p:ext uri="{BB962C8B-B14F-4D97-AF65-F5344CB8AC3E}">
        <p14:creationId xmlns:p14="http://schemas.microsoft.com/office/powerpoint/2010/main" val="181049888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venir Book"/>
                <a:cs typeface="Avenir Book"/>
              </a:rPr>
              <a:t>Questions or comments?</a:t>
            </a:r>
            <a:endParaRPr lang="en-US" dirty="0">
              <a:latin typeface="Avenir Book"/>
              <a:cs typeface="Avenir Book"/>
            </a:endParaRPr>
          </a:p>
        </p:txBody>
      </p:sp>
      <p:pic>
        <p:nvPicPr>
          <p:cNvPr id="8" name="Picture 7"/>
          <p:cNvPicPr>
            <a:picLocks noChangeAspect="1"/>
          </p:cNvPicPr>
          <p:nvPr/>
        </p:nvPicPr>
        <p:blipFill>
          <a:blip r:embed="rId3"/>
          <a:stretch>
            <a:fillRect/>
          </a:stretch>
        </p:blipFill>
        <p:spPr>
          <a:xfrm>
            <a:off x="2269063" y="1688574"/>
            <a:ext cx="4736572" cy="4736572"/>
          </a:xfrm>
          <a:prstGeom prst="rect">
            <a:avLst/>
          </a:prstGeom>
        </p:spPr>
      </p:pic>
    </p:spTree>
    <p:extLst>
      <p:ext uri="{BB962C8B-B14F-4D97-AF65-F5344CB8AC3E}">
        <p14:creationId xmlns:p14="http://schemas.microsoft.com/office/powerpoint/2010/main" val="323938299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99877" y="2167321"/>
            <a:ext cx="8180502" cy="2068438"/>
          </a:xfrm>
          <a:prstGeom prst="rect">
            <a:avLst/>
          </a:prstGeom>
          <a:ln>
            <a:solidFill>
              <a:schemeClr val="tx1"/>
            </a:solidFill>
          </a:ln>
        </p:spPr>
      </p:pic>
      <p:sp>
        <p:nvSpPr>
          <p:cNvPr id="9" name="Rectangle 8"/>
          <p:cNvSpPr/>
          <p:nvPr/>
        </p:nvSpPr>
        <p:spPr>
          <a:xfrm>
            <a:off x="227263" y="391537"/>
            <a:ext cx="8609263" cy="1261884"/>
          </a:xfrm>
          <a:prstGeom prst="rect">
            <a:avLst/>
          </a:prstGeom>
        </p:spPr>
        <p:txBody>
          <a:bodyPr wrap="square">
            <a:spAutoFit/>
          </a:bodyPr>
          <a:lstStyle/>
          <a:p>
            <a:pPr algn="ctr">
              <a:defRPr/>
            </a:pPr>
            <a:r>
              <a:rPr lang="en-US" sz="3800" dirty="0">
                <a:latin typeface="Avenir Book"/>
                <a:cs typeface="Avenir Book"/>
              </a:rPr>
              <a:t>Symbionts can mediate plant responses to </a:t>
            </a:r>
            <a:r>
              <a:rPr lang="en-US" sz="3800" dirty="0" smtClean="0">
                <a:latin typeface="Avenir Book"/>
                <a:cs typeface="Avenir Book"/>
              </a:rPr>
              <a:t>climate </a:t>
            </a:r>
            <a:r>
              <a:rPr lang="en-US" sz="3800" dirty="0">
                <a:latin typeface="Avenir Book"/>
                <a:cs typeface="Avenir Book"/>
              </a:rPr>
              <a:t>change</a:t>
            </a:r>
          </a:p>
        </p:txBody>
      </p:sp>
      <p:sp>
        <p:nvSpPr>
          <p:cNvPr id="2" name="Rectangle 1"/>
          <p:cNvSpPr/>
          <p:nvPr/>
        </p:nvSpPr>
        <p:spPr>
          <a:xfrm>
            <a:off x="-135464" y="4578970"/>
            <a:ext cx="9144000" cy="1938992"/>
          </a:xfrm>
          <a:prstGeom prst="rect">
            <a:avLst/>
          </a:prstGeom>
        </p:spPr>
        <p:txBody>
          <a:bodyPr wrap="square">
            <a:spAutoFit/>
          </a:bodyPr>
          <a:lstStyle/>
          <a:p>
            <a:pPr lvl="1"/>
            <a:endParaRPr lang="en-US" sz="2000" dirty="0" smtClean="0">
              <a:latin typeface="Avenir Book"/>
              <a:cs typeface="Avenir Book"/>
            </a:endParaRPr>
          </a:p>
          <a:p>
            <a:pPr lvl="1"/>
            <a:r>
              <a:rPr lang="en-US" sz="2000" dirty="0" smtClean="0">
                <a:latin typeface="Avenir Book"/>
                <a:cs typeface="Avenir Book"/>
              </a:rPr>
              <a:t>Symbionts </a:t>
            </a:r>
            <a:r>
              <a:rPr lang="en-US" sz="2000" dirty="0">
                <a:latin typeface="Avenir Book"/>
                <a:cs typeface="Avenir Book"/>
              </a:rPr>
              <a:t>altered plant responses to </a:t>
            </a:r>
            <a:r>
              <a:rPr lang="en-US" sz="2000" dirty="0" smtClean="0">
                <a:latin typeface="Avenir Book"/>
                <a:cs typeface="Avenir Book"/>
              </a:rPr>
              <a:t>drought</a:t>
            </a:r>
            <a:r>
              <a:rPr lang="en-US" sz="2000" dirty="0">
                <a:latin typeface="Avenir Book"/>
                <a:cs typeface="Avenir Book"/>
              </a:rPr>
              <a:t>, N deposition, and warming</a:t>
            </a:r>
          </a:p>
          <a:p>
            <a:pPr marL="285750" indent="-285750">
              <a:buFont typeface="Arial"/>
              <a:buChar char="•"/>
            </a:pPr>
            <a:endParaRPr lang="en-US" sz="2000" dirty="0" smtClean="0">
              <a:latin typeface="Avenir Book"/>
              <a:cs typeface="Avenir Book"/>
            </a:endParaRPr>
          </a:p>
          <a:p>
            <a:pPr marL="285750" indent="-285750">
              <a:buFont typeface="Arial"/>
              <a:buChar char="•"/>
            </a:pPr>
            <a:endParaRPr lang="en-US" sz="2000" dirty="0" smtClean="0">
              <a:latin typeface="Avenir Book"/>
              <a:cs typeface="Avenir Book"/>
            </a:endParaRPr>
          </a:p>
          <a:p>
            <a:pPr marL="285750" indent="-285750">
              <a:buFont typeface="Arial"/>
              <a:buChar char="•"/>
            </a:pPr>
            <a:endParaRPr lang="en-US" sz="2000" dirty="0" smtClean="0">
              <a:latin typeface="Avenir Book"/>
              <a:cs typeface="Avenir Book"/>
            </a:endParaRPr>
          </a:p>
          <a:p>
            <a:endParaRPr lang="en-US" sz="2000" dirty="0">
              <a:latin typeface="Avenir Book"/>
              <a:cs typeface="Avenir Book"/>
            </a:endParaRPr>
          </a:p>
        </p:txBody>
      </p:sp>
    </p:spTree>
    <p:extLst>
      <p:ext uri="{BB962C8B-B14F-4D97-AF65-F5344CB8AC3E}">
        <p14:creationId xmlns:p14="http://schemas.microsoft.com/office/powerpoint/2010/main" val="111856700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399" y="300559"/>
            <a:ext cx="8856131" cy="1143000"/>
          </a:xfrm>
        </p:spPr>
        <p:txBody>
          <a:bodyPr>
            <a:noAutofit/>
          </a:bodyPr>
          <a:lstStyle/>
          <a:p>
            <a:r>
              <a:rPr lang="en-US" sz="3800" dirty="0" smtClean="0">
                <a:latin typeface="Avenir Book"/>
                <a:cs typeface="Avenir Book"/>
              </a:rPr>
              <a:t>Climate change may disrupt symbioses as organisms experience range shifts</a:t>
            </a:r>
            <a:endParaRPr lang="en-US" sz="3800" dirty="0">
              <a:latin typeface="Avenir Book"/>
              <a:cs typeface="Avenir Book"/>
            </a:endParaRP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34677"/>
          <a:stretch/>
        </p:blipFill>
        <p:spPr bwMode="auto">
          <a:xfrm>
            <a:off x="948250" y="1860764"/>
            <a:ext cx="4372327" cy="193124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r="3985"/>
          <a:stretch/>
        </p:blipFill>
        <p:spPr bwMode="auto">
          <a:xfrm>
            <a:off x="4065053" y="4280941"/>
            <a:ext cx="4412152" cy="212900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 name="Picture 2"/>
          <p:cNvPicPr>
            <a:picLocks noChangeAspect="1"/>
          </p:cNvPicPr>
          <p:nvPr/>
        </p:nvPicPr>
        <p:blipFill>
          <a:blip r:embed="rId5"/>
          <a:stretch>
            <a:fillRect/>
          </a:stretch>
        </p:blipFill>
        <p:spPr>
          <a:xfrm>
            <a:off x="955262" y="1860764"/>
            <a:ext cx="1974194" cy="161458"/>
          </a:xfrm>
          <a:prstGeom prst="rect">
            <a:avLst/>
          </a:prstGeom>
        </p:spPr>
      </p:pic>
    </p:spTree>
    <p:extLst>
      <p:ext uri="{BB962C8B-B14F-4D97-AF65-F5344CB8AC3E}">
        <p14:creationId xmlns:p14="http://schemas.microsoft.com/office/powerpoint/2010/main" val="195991342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901"/>
            <a:ext cx="8229600" cy="1143000"/>
          </a:xfrm>
        </p:spPr>
        <p:txBody>
          <a:bodyPr>
            <a:noAutofit/>
          </a:bodyPr>
          <a:lstStyle/>
          <a:p>
            <a:r>
              <a:rPr lang="en-US" sz="3600" dirty="0" smtClean="0">
                <a:latin typeface="Avenir Book"/>
                <a:cs typeface="Avenir Book"/>
              </a:rPr>
              <a:t>Mechanisms for disruption of plant-symbiont interactions</a:t>
            </a:r>
            <a:endParaRPr lang="en-US" sz="3600" dirty="0">
              <a:latin typeface="Avenir Book"/>
              <a:cs typeface="Avenir Book"/>
            </a:endParaRPr>
          </a:p>
        </p:txBody>
      </p:sp>
      <p:sp>
        <p:nvSpPr>
          <p:cNvPr id="3" name="Content Placeholder 2"/>
          <p:cNvSpPr>
            <a:spLocks noGrp="1"/>
          </p:cNvSpPr>
          <p:nvPr>
            <p:ph idx="1"/>
          </p:nvPr>
        </p:nvSpPr>
        <p:spPr>
          <a:xfrm>
            <a:off x="728126" y="2060487"/>
            <a:ext cx="4165607" cy="4525963"/>
          </a:xfrm>
        </p:spPr>
        <p:txBody>
          <a:bodyPr>
            <a:normAutofit/>
          </a:bodyPr>
          <a:lstStyle/>
          <a:p>
            <a:pPr marL="0" indent="0">
              <a:buNone/>
            </a:pPr>
            <a:r>
              <a:rPr lang="en-US" dirty="0" smtClean="0">
                <a:latin typeface="Avenir Book"/>
                <a:cs typeface="Avenir Book"/>
              </a:rPr>
              <a:t>Plants and symbionts may have different:</a:t>
            </a:r>
            <a:endParaRPr lang="en-US" dirty="0" smtClean="0">
              <a:latin typeface="Avenir Book"/>
              <a:cs typeface="Avenir Book"/>
              <a:sym typeface="Wingdings" panose="05000000000000000000" pitchFamily="2" charset="2"/>
            </a:endParaRPr>
          </a:p>
          <a:p>
            <a:pPr lvl="1"/>
            <a:r>
              <a:rPr lang="en-US" dirty="0" smtClean="0">
                <a:latin typeface="Avenir Book"/>
                <a:cs typeface="Avenir Book"/>
              </a:rPr>
              <a:t>Physiological tolerances</a:t>
            </a:r>
          </a:p>
          <a:p>
            <a:pPr lvl="1"/>
            <a:r>
              <a:rPr lang="en-US" dirty="0" smtClean="0">
                <a:latin typeface="Avenir Book"/>
                <a:cs typeface="Avenir Book"/>
              </a:rPr>
              <a:t>Dispersal rates</a:t>
            </a:r>
          </a:p>
          <a:p>
            <a:pPr lvl="1"/>
            <a:r>
              <a:rPr lang="en-US" dirty="0" err="1" smtClean="0">
                <a:latin typeface="Avenir Book"/>
                <a:cs typeface="Avenir Book"/>
              </a:rPr>
              <a:t>Phenological</a:t>
            </a:r>
            <a:r>
              <a:rPr lang="en-US" dirty="0" smtClean="0">
                <a:latin typeface="Avenir Book"/>
                <a:cs typeface="Avenir Book"/>
              </a:rPr>
              <a:t> </a:t>
            </a:r>
            <a:r>
              <a:rPr lang="en-US" dirty="0">
                <a:latin typeface="Avenir Book"/>
                <a:cs typeface="Avenir Book"/>
              </a:rPr>
              <a:t>responses</a:t>
            </a:r>
          </a:p>
          <a:p>
            <a:pPr marL="457200" lvl="1" indent="0">
              <a:buNone/>
            </a:pPr>
            <a:endParaRPr lang="en-US" dirty="0" smtClean="0">
              <a:latin typeface="Avenir Book"/>
              <a:cs typeface="Avenir Book"/>
            </a:endParaRPr>
          </a:p>
        </p:txBody>
      </p:sp>
      <p:pic>
        <p:nvPicPr>
          <p:cNvPr id="4" name="Picture 3"/>
          <p:cNvPicPr>
            <a:picLocks noChangeAspect="1"/>
          </p:cNvPicPr>
          <p:nvPr/>
        </p:nvPicPr>
        <p:blipFill rotWithShape="1">
          <a:blip r:embed="rId3"/>
          <a:srcRect l="21358" t="12099" r="24814" b="9382"/>
          <a:stretch/>
        </p:blipFill>
        <p:spPr>
          <a:xfrm>
            <a:off x="5607166" y="1896533"/>
            <a:ext cx="3215100" cy="4689917"/>
          </a:xfrm>
          <a:prstGeom prst="rect">
            <a:avLst/>
          </a:prstGeom>
        </p:spPr>
      </p:pic>
    </p:spTree>
    <p:extLst>
      <p:ext uri="{BB962C8B-B14F-4D97-AF65-F5344CB8AC3E}">
        <p14:creationId xmlns:p14="http://schemas.microsoft.com/office/powerpoint/2010/main" val="6794761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9865" y="322013"/>
            <a:ext cx="6435775" cy="1143000"/>
          </a:xfrm>
        </p:spPr>
        <p:txBody>
          <a:bodyPr/>
          <a:lstStyle/>
          <a:p>
            <a:r>
              <a:rPr lang="en-US" dirty="0" smtClean="0">
                <a:latin typeface="Avenir Book"/>
                <a:cs typeface="Avenir Book"/>
              </a:rPr>
              <a:t>Study System</a:t>
            </a:r>
            <a:endParaRPr lang="en-US" dirty="0">
              <a:latin typeface="Avenir Book"/>
              <a:cs typeface="Avenir Book"/>
            </a:endParaRPr>
          </a:p>
        </p:txBody>
      </p:sp>
      <p:pic>
        <p:nvPicPr>
          <p:cNvPr id="4" name="Picture 3" descr="IMG_2454.jpg"/>
          <p:cNvPicPr>
            <a:picLocks noChangeAspect="1"/>
          </p:cNvPicPr>
          <p:nvPr/>
        </p:nvPicPr>
        <p:blipFill>
          <a:blip r:embed="rId3"/>
          <a:stretch>
            <a:fillRect/>
          </a:stretch>
        </p:blipFill>
        <p:spPr>
          <a:xfrm>
            <a:off x="281367" y="1948915"/>
            <a:ext cx="4833290" cy="3610050"/>
          </a:xfrm>
          <a:prstGeom prst="rect">
            <a:avLst/>
          </a:prstGeom>
        </p:spPr>
      </p:pic>
      <p:sp>
        <p:nvSpPr>
          <p:cNvPr id="5" name="Rectangle 4"/>
          <p:cNvSpPr/>
          <p:nvPr/>
        </p:nvSpPr>
        <p:spPr>
          <a:xfrm>
            <a:off x="5250121" y="571966"/>
            <a:ext cx="3876943" cy="7432803"/>
          </a:xfrm>
          <a:prstGeom prst="rect">
            <a:avLst/>
          </a:prstGeom>
        </p:spPr>
        <p:txBody>
          <a:bodyPr wrap="square">
            <a:spAutoFit/>
          </a:bodyPr>
          <a:lstStyle/>
          <a:p>
            <a:r>
              <a:rPr lang="en-US" sz="1900" b="1" dirty="0" smtClean="0">
                <a:latin typeface="Avenir Book"/>
                <a:cs typeface="Avenir Book"/>
              </a:rPr>
              <a:t>Mountains</a:t>
            </a:r>
          </a:p>
          <a:p>
            <a:endParaRPr lang="en-US" sz="1900" dirty="0" smtClean="0">
              <a:latin typeface="Avenir Book"/>
              <a:cs typeface="Avenir Book"/>
            </a:endParaRPr>
          </a:p>
          <a:p>
            <a:pPr marL="285750" indent="-285750">
              <a:buFont typeface="Arial"/>
              <a:buChar char="•"/>
            </a:pPr>
            <a:r>
              <a:rPr lang="en-US" sz="1900" dirty="0" smtClean="0">
                <a:latin typeface="Avenir Book"/>
                <a:cs typeface="Avenir Book"/>
              </a:rPr>
              <a:t> ~25% of land area on Earth</a:t>
            </a:r>
          </a:p>
          <a:p>
            <a:endParaRPr lang="en-US" sz="1000" dirty="0" smtClean="0">
              <a:latin typeface="Avenir Book"/>
              <a:cs typeface="Avenir Book"/>
            </a:endParaRPr>
          </a:p>
          <a:p>
            <a:pPr marL="285750" indent="-285750">
              <a:buFont typeface="Arial"/>
              <a:buChar char="•"/>
            </a:pPr>
            <a:r>
              <a:rPr lang="en-US" sz="1900" dirty="0" smtClean="0">
                <a:latin typeface="Avenir Book"/>
                <a:cs typeface="Avenir Book"/>
              </a:rPr>
              <a:t>50% of the human water supply</a:t>
            </a:r>
          </a:p>
          <a:p>
            <a:pPr marL="285750" indent="-285750">
              <a:buFont typeface="Arial"/>
              <a:buChar char="•"/>
            </a:pPr>
            <a:endParaRPr lang="en-US" sz="1000" dirty="0" smtClean="0">
              <a:latin typeface="Avenir Book"/>
              <a:cs typeface="Avenir Book"/>
            </a:endParaRPr>
          </a:p>
          <a:p>
            <a:pPr marL="285750" indent="-285750">
              <a:buFont typeface="Arial"/>
              <a:buChar char="•"/>
            </a:pPr>
            <a:r>
              <a:rPr lang="en-US" sz="1900" dirty="0" smtClean="0">
                <a:latin typeface="Avenir Book"/>
                <a:cs typeface="Avenir Book"/>
              </a:rPr>
              <a:t>1/3 of terrestrial plant diversity</a:t>
            </a:r>
          </a:p>
          <a:p>
            <a:endParaRPr lang="en-US" sz="1900" b="1" dirty="0" smtClean="0">
              <a:latin typeface="Avenir Book"/>
              <a:cs typeface="Avenir Book"/>
            </a:endParaRPr>
          </a:p>
          <a:p>
            <a:endParaRPr lang="en-US" sz="1900" b="1" dirty="0" smtClean="0">
              <a:latin typeface="Avenir Book"/>
              <a:cs typeface="Avenir Book"/>
            </a:endParaRPr>
          </a:p>
          <a:p>
            <a:r>
              <a:rPr lang="en-US" sz="1900" b="1" dirty="0" smtClean="0">
                <a:latin typeface="Avenir Book"/>
                <a:cs typeface="Avenir Book"/>
              </a:rPr>
              <a:t>Grasses</a:t>
            </a:r>
            <a:endParaRPr lang="en-US" sz="1900" dirty="0">
              <a:latin typeface="Avenir Book"/>
              <a:cs typeface="Avenir Book"/>
            </a:endParaRPr>
          </a:p>
          <a:p>
            <a:endParaRPr lang="en-US" sz="1900" dirty="0">
              <a:latin typeface="Avenir Book"/>
              <a:cs typeface="Avenir Book"/>
            </a:endParaRPr>
          </a:p>
          <a:p>
            <a:pPr marL="285750" indent="-285750">
              <a:buFont typeface="Arial"/>
              <a:buChar char="•"/>
            </a:pPr>
            <a:r>
              <a:rPr lang="en-US" sz="1900" dirty="0">
                <a:latin typeface="Avenir Book"/>
                <a:cs typeface="Avenir Book"/>
              </a:rPr>
              <a:t>C</a:t>
            </a:r>
            <a:r>
              <a:rPr lang="en-US" sz="1900" dirty="0" smtClean="0">
                <a:latin typeface="Avenir Book"/>
                <a:cs typeface="Avenir Book"/>
              </a:rPr>
              <a:t>over 1/3 of land area (&gt;10,000 species)</a:t>
            </a:r>
          </a:p>
          <a:p>
            <a:pPr marL="285750" indent="-285750">
              <a:buFont typeface="Arial"/>
              <a:buChar char="•"/>
            </a:pPr>
            <a:endParaRPr lang="en-US" sz="1000" dirty="0" smtClean="0">
              <a:latin typeface="Avenir Book"/>
              <a:cs typeface="Avenir Book"/>
            </a:endParaRPr>
          </a:p>
          <a:p>
            <a:pPr marL="285750" indent="-285750">
              <a:buFont typeface="Arial"/>
              <a:buChar char="•"/>
            </a:pPr>
            <a:r>
              <a:rPr lang="en-US" sz="1900" dirty="0">
                <a:latin typeface="Avenir Book"/>
                <a:cs typeface="Avenir Book"/>
              </a:rPr>
              <a:t>P</a:t>
            </a:r>
            <a:r>
              <a:rPr lang="en-US" sz="1900" dirty="0" smtClean="0">
                <a:latin typeface="Avenir Book"/>
                <a:cs typeface="Avenir Book"/>
              </a:rPr>
              <a:t>rovide the majority of food for humans and domesticated animals </a:t>
            </a:r>
          </a:p>
          <a:p>
            <a:pPr marL="285750" indent="-285750">
              <a:buFont typeface="Arial"/>
              <a:buChar char="•"/>
            </a:pPr>
            <a:endParaRPr lang="en-US" sz="1000" dirty="0" smtClean="0">
              <a:latin typeface="Avenir Book"/>
              <a:cs typeface="Avenir Book"/>
            </a:endParaRPr>
          </a:p>
          <a:p>
            <a:pPr marL="285750" indent="-285750">
              <a:buFont typeface="Arial"/>
              <a:buChar char="•"/>
            </a:pPr>
            <a:r>
              <a:rPr lang="en-US" sz="1900" dirty="0" smtClean="0">
                <a:latin typeface="Avenir Book"/>
                <a:cs typeface="Avenir Book"/>
              </a:rPr>
              <a:t>All have </a:t>
            </a:r>
            <a:r>
              <a:rPr lang="en-US" sz="1900" dirty="0" err="1" smtClean="0">
                <a:latin typeface="Avenir Book"/>
                <a:cs typeface="Avenir Book"/>
              </a:rPr>
              <a:t>mycorrhizal</a:t>
            </a:r>
            <a:r>
              <a:rPr lang="en-US" sz="1900" dirty="0" smtClean="0">
                <a:latin typeface="Avenir Book"/>
                <a:cs typeface="Avenir Book"/>
              </a:rPr>
              <a:t> fungi in roots and fungi in leaves</a:t>
            </a:r>
          </a:p>
          <a:p>
            <a:pPr algn="ctr"/>
            <a:endParaRPr lang="en-US" sz="1900" dirty="0" smtClean="0">
              <a:latin typeface="Avenir Book"/>
              <a:cs typeface="Avenir Book"/>
            </a:endParaRPr>
          </a:p>
          <a:p>
            <a:pPr algn="ctr"/>
            <a:endParaRPr lang="en-US" sz="1900" dirty="0" smtClean="0">
              <a:latin typeface="Avenir Book"/>
              <a:cs typeface="Avenir Book"/>
            </a:endParaRPr>
          </a:p>
          <a:p>
            <a:pPr algn="ctr"/>
            <a:endParaRPr lang="en-US" sz="1900" b="1" dirty="0">
              <a:latin typeface="Avenir Book"/>
              <a:cs typeface="Avenir Book"/>
            </a:endParaRPr>
          </a:p>
          <a:p>
            <a:pPr algn="ctr"/>
            <a:endParaRPr lang="en-US" sz="1900" dirty="0" smtClean="0">
              <a:latin typeface="Avenir Book"/>
              <a:cs typeface="Avenir Book"/>
            </a:endParaRPr>
          </a:p>
          <a:p>
            <a:pPr algn="ctr"/>
            <a:endParaRPr lang="en-US" sz="1900" b="1" dirty="0">
              <a:latin typeface="Avenir Book"/>
              <a:cs typeface="Avenir Book"/>
            </a:endParaRPr>
          </a:p>
          <a:p>
            <a:pPr algn="ctr"/>
            <a:endParaRPr lang="en-US" sz="1900" b="1" dirty="0">
              <a:latin typeface="Avenir Book"/>
              <a:cs typeface="Avenir Book"/>
            </a:endParaRPr>
          </a:p>
          <a:p>
            <a:endParaRPr lang="en-US" sz="1900" dirty="0">
              <a:latin typeface="Avenir Book"/>
              <a:cs typeface="Avenir Book"/>
            </a:endParaRPr>
          </a:p>
        </p:txBody>
      </p:sp>
    </p:spTree>
    <p:extLst>
      <p:ext uri="{BB962C8B-B14F-4D97-AF65-F5344CB8AC3E}">
        <p14:creationId xmlns:p14="http://schemas.microsoft.com/office/powerpoint/2010/main" val="54293939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77270" y="543468"/>
            <a:ext cx="3691466" cy="477054"/>
          </a:xfrm>
          <a:prstGeom prst="rect">
            <a:avLst/>
          </a:prstGeom>
          <a:noFill/>
        </p:spPr>
        <p:txBody>
          <a:bodyPr wrap="square" rtlCol="0">
            <a:spAutoFit/>
          </a:bodyPr>
          <a:lstStyle/>
          <a:p>
            <a:r>
              <a:rPr lang="en-US" sz="2500" dirty="0" smtClean="0">
                <a:latin typeface="Avenir Book"/>
                <a:cs typeface="Avenir Book"/>
              </a:rPr>
              <a:t>Altitudinal Gradients</a:t>
            </a:r>
            <a:endParaRPr lang="en-US" sz="2500" dirty="0">
              <a:latin typeface="Avenir Book"/>
              <a:cs typeface="Avenir Book"/>
            </a:endParaRPr>
          </a:p>
        </p:txBody>
      </p:sp>
      <p:sp>
        <p:nvSpPr>
          <p:cNvPr id="5" name="TextBox 4"/>
          <p:cNvSpPr txBox="1"/>
          <p:nvPr/>
        </p:nvSpPr>
        <p:spPr>
          <a:xfrm>
            <a:off x="5029134" y="560401"/>
            <a:ext cx="3875315" cy="477054"/>
          </a:xfrm>
          <a:prstGeom prst="rect">
            <a:avLst/>
          </a:prstGeom>
          <a:noFill/>
        </p:spPr>
        <p:txBody>
          <a:bodyPr wrap="square" rtlCol="0">
            <a:spAutoFit/>
          </a:bodyPr>
          <a:lstStyle/>
          <a:p>
            <a:r>
              <a:rPr lang="en-US" sz="2500" dirty="0" smtClean="0">
                <a:latin typeface="Avenir Book"/>
                <a:cs typeface="Avenir Book"/>
              </a:rPr>
              <a:t>Experimental Warming</a:t>
            </a:r>
            <a:endParaRPr lang="en-US" sz="2500" dirty="0">
              <a:latin typeface="Avenir Book"/>
              <a:cs typeface="Avenir Book"/>
            </a:endParaRPr>
          </a:p>
        </p:txBody>
      </p:sp>
      <p:pic>
        <p:nvPicPr>
          <p:cNvPr id="7" name="Picture 6"/>
          <p:cNvPicPr>
            <a:picLocks noChangeAspect="1"/>
          </p:cNvPicPr>
          <p:nvPr/>
        </p:nvPicPr>
        <p:blipFill rotWithShape="1">
          <a:blip r:embed="rId3"/>
          <a:srcRect r="44028"/>
          <a:stretch/>
        </p:blipFill>
        <p:spPr>
          <a:xfrm>
            <a:off x="4798509" y="1362379"/>
            <a:ext cx="4055141" cy="4564358"/>
          </a:xfrm>
          <a:prstGeom prst="rect">
            <a:avLst/>
          </a:prstGeom>
          <a:ln>
            <a:solidFill>
              <a:srgbClr val="000000"/>
            </a:solidFill>
          </a:ln>
        </p:spPr>
      </p:pic>
      <p:pic>
        <p:nvPicPr>
          <p:cNvPr id="8" name="Picture 7"/>
          <p:cNvPicPr>
            <a:picLocks noChangeAspect="1"/>
          </p:cNvPicPr>
          <p:nvPr/>
        </p:nvPicPr>
        <p:blipFill rotWithShape="1">
          <a:blip r:embed="rId4"/>
          <a:srcRect l="16684" r="15705"/>
          <a:stretch/>
        </p:blipFill>
        <p:spPr>
          <a:xfrm>
            <a:off x="355602" y="1362379"/>
            <a:ext cx="4131733" cy="4564358"/>
          </a:xfrm>
          <a:prstGeom prst="rect">
            <a:avLst/>
          </a:prstGeom>
          <a:ln>
            <a:solidFill>
              <a:srgbClr val="000000"/>
            </a:solidFill>
          </a:ln>
        </p:spPr>
      </p:pic>
      <p:sp>
        <p:nvSpPr>
          <p:cNvPr id="9" name="TextBox 8"/>
          <p:cNvSpPr txBox="1"/>
          <p:nvPr/>
        </p:nvSpPr>
        <p:spPr>
          <a:xfrm>
            <a:off x="4798509" y="5649738"/>
            <a:ext cx="1710267" cy="276999"/>
          </a:xfrm>
          <a:prstGeom prst="rect">
            <a:avLst/>
          </a:prstGeom>
          <a:noFill/>
        </p:spPr>
        <p:txBody>
          <a:bodyPr wrap="square" rtlCol="0">
            <a:spAutoFit/>
          </a:bodyPr>
          <a:lstStyle/>
          <a:p>
            <a:r>
              <a:rPr lang="en-US" sz="1200" dirty="0" smtClean="0">
                <a:solidFill>
                  <a:schemeClr val="bg1"/>
                </a:solidFill>
              </a:rPr>
              <a:t>Photo: Mary Ellen Harte</a:t>
            </a:r>
            <a:endParaRPr lang="en-US" sz="1200" dirty="0">
              <a:solidFill>
                <a:schemeClr val="bg1"/>
              </a:solidFill>
            </a:endParaRPr>
          </a:p>
        </p:txBody>
      </p:sp>
    </p:spTree>
    <p:extLst>
      <p:ext uri="{BB962C8B-B14F-4D97-AF65-F5344CB8AC3E}">
        <p14:creationId xmlns:p14="http://schemas.microsoft.com/office/powerpoint/2010/main" val="301881524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venir Book"/>
                <a:cs typeface="Avenir Book"/>
              </a:rPr>
              <a:t>Focal questions</a:t>
            </a:r>
            <a:endParaRPr lang="en-US" dirty="0">
              <a:latin typeface="Avenir Book"/>
              <a:cs typeface="Avenir Book"/>
            </a:endParaRPr>
          </a:p>
        </p:txBody>
      </p:sp>
      <p:sp>
        <p:nvSpPr>
          <p:cNvPr id="3" name="Content Placeholder 2"/>
          <p:cNvSpPr>
            <a:spLocks noGrp="1"/>
          </p:cNvSpPr>
          <p:nvPr>
            <p:ph idx="1"/>
          </p:nvPr>
        </p:nvSpPr>
        <p:spPr/>
        <p:txBody>
          <a:bodyPr>
            <a:normAutofit/>
          </a:bodyPr>
          <a:lstStyle/>
          <a:p>
            <a:pPr marL="0" indent="0">
              <a:buNone/>
            </a:pPr>
            <a:r>
              <a:rPr lang="en-US" dirty="0">
                <a:latin typeface="Avenir Book"/>
                <a:cs typeface="Avenir Book"/>
              </a:rPr>
              <a:t>How do symbionts change with altitude and warming</a:t>
            </a:r>
            <a:r>
              <a:rPr lang="en-US" dirty="0" smtClean="0">
                <a:latin typeface="Avenir Book"/>
                <a:cs typeface="Avenir Book"/>
              </a:rPr>
              <a:t>?</a:t>
            </a:r>
          </a:p>
          <a:p>
            <a:pPr marL="0" indent="0">
              <a:buNone/>
            </a:pPr>
            <a:endParaRPr lang="en-US" sz="2000" dirty="0" smtClean="0">
              <a:latin typeface="Avenir Book"/>
              <a:cs typeface="Avenir Book"/>
            </a:endParaRPr>
          </a:p>
          <a:p>
            <a:pPr marL="974725" lvl="1" indent="-574675">
              <a:buAutoNum type="alphaLcParenR"/>
            </a:pPr>
            <a:r>
              <a:rPr lang="en-US" i="1" dirty="0" smtClean="0">
                <a:latin typeface="Avenir Book"/>
                <a:cs typeface="Avenir Book"/>
              </a:rPr>
              <a:t>Altitude response?</a:t>
            </a:r>
          </a:p>
          <a:p>
            <a:pPr marL="400050" lvl="1" indent="0">
              <a:buNone/>
            </a:pPr>
            <a:endParaRPr lang="en-US" sz="2000" i="1" dirty="0" smtClean="0">
              <a:latin typeface="Avenir Book"/>
              <a:cs typeface="Avenir Book"/>
            </a:endParaRPr>
          </a:p>
          <a:p>
            <a:pPr marL="974725" lvl="1" indent="-574675">
              <a:buAutoNum type="alphaLcParenR"/>
            </a:pPr>
            <a:r>
              <a:rPr lang="en-US" i="1" dirty="0" smtClean="0">
                <a:latin typeface="Avenir Book"/>
                <a:cs typeface="Avenir Book"/>
              </a:rPr>
              <a:t>Warming response?</a:t>
            </a:r>
          </a:p>
          <a:p>
            <a:pPr marL="400050" lvl="1" indent="0">
              <a:buNone/>
            </a:pPr>
            <a:endParaRPr lang="en-US" sz="2000" i="1" dirty="0" smtClean="0">
              <a:latin typeface="Avenir Book"/>
              <a:cs typeface="Avenir Book"/>
            </a:endParaRPr>
          </a:p>
          <a:p>
            <a:pPr marL="974725" lvl="1" indent="-574675">
              <a:buAutoNum type="alphaLcParenR"/>
            </a:pPr>
            <a:r>
              <a:rPr lang="en-US" i="1" dirty="0" smtClean="0">
                <a:latin typeface="Avenir Book"/>
                <a:cs typeface="Avenir Book"/>
              </a:rPr>
              <a:t>Are they the same?</a:t>
            </a:r>
          </a:p>
        </p:txBody>
      </p:sp>
      <p:sp>
        <p:nvSpPr>
          <p:cNvPr id="4" name="Rectangle 3"/>
          <p:cNvSpPr/>
          <p:nvPr/>
        </p:nvSpPr>
        <p:spPr>
          <a:xfrm>
            <a:off x="684793" y="3674799"/>
            <a:ext cx="4306199" cy="1051037"/>
          </a:xfrm>
          <a:prstGeom prst="rect">
            <a:avLst/>
          </a:prstGeom>
          <a:gradFill flip="none" rotWithShape="1">
            <a:gsLst>
              <a:gs pos="0">
                <a:schemeClr val="accent1">
                  <a:tint val="100000"/>
                  <a:shade val="100000"/>
                  <a:satMod val="130000"/>
                  <a:alpha val="0"/>
                </a:schemeClr>
              </a:gs>
              <a:gs pos="100000">
                <a:schemeClr val="accent1">
                  <a:tint val="50000"/>
                  <a:shade val="100000"/>
                  <a:satMod val="350000"/>
                  <a:alpha val="0"/>
                </a:schemeClr>
              </a:gs>
            </a:gsLst>
            <a:lin ang="16200000" scaled="0"/>
            <a:tileRect/>
          </a:gra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venir Book"/>
              <a:cs typeface="Avenir Book"/>
            </a:endParaRPr>
          </a:p>
        </p:txBody>
      </p:sp>
    </p:spTree>
    <p:extLst>
      <p:ext uri="{BB962C8B-B14F-4D97-AF65-F5344CB8AC3E}">
        <p14:creationId xmlns:p14="http://schemas.microsoft.com/office/powerpoint/2010/main" val="13018628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813</TotalTime>
  <Words>2263</Words>
  <Application>Microsoft Macintosh PowerPoint</Application>
  <PresentationFormat>On-screen Show (4:3)</PresentationFormat>
  <Paragraphs>292</Paragraphs>
  <Slides>30</Slides>
  <Notes>17</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32" baseType="lpstr">
      <vt:lpstr>Office Theme</vt:lpstr>
      <vt:lpstr>Document</vt:lpstr>
      <vt:lpstr>Potential for climate-induced disruption of plant-fungal symbioses in the Rocky Mountains</vt:lpstr>
      <vt:lpstr>PowerPoint Presentation</vt:lpstr>
      <vt:lpstr>PowerPoint Presentation</vt:lpstr>
      <vt:lpstr>PowerPoint Presentation</vt:lpstr>
      <vt:lpstr>Climate change may disrupt symbioses as organisms experience range shifts</vt:lpstr>
      <vt:lpstr>Mechanisms for disruption of plant-symbiont interactions</vt:lpstr>
      <vt:lpstr>Study System</vt:lpstr>
      <vt:lpstr>PowerPoint Presentation</vt:lpstr>
      <vt:lpstr>Focal questions</vt:lpstr>
      <vt:lpstr>Warming Experiment Rocky Mountain Biological Laboratory </vt:lpstr>
      <vt:lpstr>Study Species</vt:lpstr>
      <vt:lpstr>PowerPoint Presentation</vt:lpstr>
      <vt:lpstr>PowerPoint Presentation</vt:lpstr>
      <vt:lpstr>Field collection methods</vt:lpstr>
      <vt:lpstr>Laboratory methods</vt:lpstr>
      <vt:lpstr>Illumina Sequencing</vt:lpstr>
      <vt:lpstr>Bioinformatics</vt:lpstr>
      <vt:lpstr>Analyses</vt:lpstr>
      <vt:lpstr>PowerPoint Presentation</vt:lpstr>
      <vt:lpstr>Results: All Species</vt:lpstr>
      <vt:lpstr>PowerPoint Presentation</vt:lpstr>
      <vt:lpstr>PowerPoint Presentation</vt:lpstr>
      <vt:lpstr>Results: A. lettermanii</vt:lpstr>
      <vt:lpstr>PowerPoint Presentation</vt:lpstr>
      <vt:lpstr>Results: F. thurberi</vt:lpstr>
      <vt:lpstr>Results: P. pratensis</vt:lpstr>
      <vt:lpstr>Indicator Species Analysis (SIMPER)</vt:lpstr>
      <vt:lpstr>PowerPoint Presentation</vt:lpstr>
      <vt:lpstr>Taxonomy</vt:lpstr>
      <vt:lpstr>Questions or comments?</vt:lpstr>
    </vt:vector>
  </TitlesOfParts>
  <Company>Wellesley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Assessing the potential for climate-induced disruption of plant-microbe symbioses in the Rocky Mountains</dc:title>
  <dc:creator>Melanie Kazenel</dc:creator>
  <cp:lastModifiedBy>Melanie Kazenel</cp:lastModifiedBy>
  <cp:revision>43</cp:revision>
  <dcterms:created xsi:type="dcterms:W3CDTF">2016-04-08T03:18:41Z</dcterms:created>
  <dcterms:modified xsi:type="dcterms:W3CDTF">2017-02-01T18:58:11Z</dcterms:modified>
</cp:coreProperties>
</file>